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4"/>
    <p:sldMasterId id="2147483718" r:id="rId5"/>
  </p:sldMasterIdLst>
  <p:notesMasterIdLst>
    <p:notesMasterId r:id="rId23"/>
  </p:notesMasterIdLst>
  <p:handoutMasterIdLst>
    <p:handoutMasterId r:id="rId24"/>
  </p:handoutMasterIdLst>
  <p:sldIdLst>
    <p:sldId id="291" r:id="rId6"/>
    <p:sldId id="293" r:id="rId7"/>
    <p:sldId id="488" r:id="rId8"/>
    <p:sldId id="491" r:id="rId9"/>
    <p:sldId id="490" r:id="rId10"/>
    <p:sldId id="493" r:id="rId11"/>
    <p:sldId id="492" r:id="rId12"/>
    <p:sldId id="486" r:id="rId13"/>
    <p:sldId id="500" r:id="rId14"/>
    <p:sldId id="497" r:id="rId15"/>
    <p:sldId id="498" r:id="rId16"/>
    <p:sldId id="501" r:id="rId17"/>
    <p:sldId id="499" r:id="rId18"/>
    <p:sldId id="502" r:id="rId19"/>
    <p:sldId id="503" r:id="rId20"/>
    <p:sldId id="495" r:id="rId21"/>
    <p:sldId id="271" r:id="rId22"/>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D70023"/>
    <a:srgbClr val="FF4B4B"/>
    <a:srgbClr val="777777"/>
    <a:srgbClr val="161D32"/>
    <a:srgbClr val="000000"/>
    <a:srgbClr val="FFFFFF"/>
    <a:srgbClr val="2E59B0"/>
    <a:srgbClr val="2B395F"/>
    <a:srgbClr val="FFFFB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81" autoAdjust="0"/>
    <p:restoredTop sz="95857" autoAdjust="0"/>
  </p:normalViewPr>
  <p:slideViewPr>
    <p:cSldViewPr>
      <p:cViewPr varScale="1">
        <p:scale>
          <a:sx n="127" d="100"/>
          <a:sy n="127" d="100"/>
        </p:scale>
        <p:origin x="-204" y="-102"/>
      </p:cViewPr>
      <p:guideLst>
        <p:guide orient="horz" pos="144"/>
        <p:guide orient="horz" pos="895"/>
        <p:guide orient="horz" pos="1484"/>
        <p:guide orient="horz" pos="1200"/>
        <p:guide orient="horz" pos="2736"/>
        <p:guide orient="horz" pos="4176"/>
        <p:guide pos="2880"/>
        <p:guide pos="240"/>
        <p:guide pos="460"/>
        <p:guide pos="5520"/>
        <p:guide pos="863"/>
        <p:guide pos="52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notesViewPr>
    <p:cSldViewPr showGuides="1">
      <p:cViewPr varScale="1">
        <p:scale>
          <a:sx n="70" d="100"/>
          <a:sy n="70" d="100"/>
        </p:scale>
        <p:origin x="-2814"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latin typeface="Segoe" pitchFamily="34" charset="0"/>
              </a:rPr>
              <a:pPr/>
              <a:t>‹#›</a:t>
            </a:fld>
            <a:endParaRPr lang="en-US">
              <a:latin typeface="Segoe"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8"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latin typeface="Segoe" pitchFamily="34" charset="0"/>
              </a:rPr>
              <a:t>Server ID</a:t>
            </a:r>
          </a:p>
        </p:txBody>
      </p:sp>
      <p:sp>
        <p:nvSpPr>
          <p:cNvPr id="9"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latin typeface="Segoe" pitchFamily="34" charset="0"/>
              </a:rPr>
              <a:pPr/>
              <a:t>12/12/2009</a:t>
            </a:fld>
            <a:endParaRPr lang="en-US">
              <a:latin typeface="Segoe" pitchFamily="34" charset="0"/>
            </a:endParaRPr>
          </a:p>
        </p:txBody>
      </p:sp>
      <p:sp>
        <p:nvSpPr>
          <p:cNvPr id="10" name="Footer Placeholder 3"/>
          <p:cNvSpPr>
            <a:spLocks noGrp="1"/>
          </p:cNvSpPr>
          <p:nvPr>
            <p:ph type="ftr" sz="quarter" idx="4"/>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pitchFamily="34" charset="0"/>
              </a:rPr>
              <a:t>© 2008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pitchFamily="34" charset="0"/>
              </a:rPr>
            </a:br>
            <a:r>
              <a:rPr lang="en-US" sz="500" dirty="0" smtClean="0">
                <a:solidFill>
                  <a:srgbClr val="000000"/>
                </a:solidFill>
                <a:latin typeface="Segoe" pitchFamily="34" charset="0"/>
              </a:rPr>
              <a:t>MICROSOFT MAKES NO WARRANTIES, EXPRESS, IMPLIED OR STATUTORY, AS TO THE INFORMATION IN THIS PRESENTATION.</a:t>
            </a:r>
          </a:p>
        </p:txBody>
      </p:sp>
      <p:sp>
        <p:nvSpPr>
          <p:cNvPr id="11" name="Slide Number Placeholder 4"/>
          <p:cNvSpPr>
            <a:spLocks noGrp="1"/>
          </p:cNvSpPr>
          <p:nvPr>
            <p:ph type="sldNum" sz="quarter" idx="5"/>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latin typeface="Segoe" pitchFamily="34" charset="0"/>
              </a:rPr>
              <a:pPr/>
              <a:t>‹#›</a:t>
            </a:fld>
            <a:endParaRPr lang="en-US">
              <a:latin typeface="Segoe" pitchFamily="34" charset="0"/>
            </a:endParaRPr>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80CB99-47E3-46F4-AAEB-3919FBEFC014}" type="slidenum">
              <a:rPr lang="en-US" smtClean="0">
                <a:latin typeface="Segoe" pitchFamily="34" charset="0"/>
              </a:rPr>
              <a:pPr/>
              <a:t>1</a:t>
            </a:fld>
            <a:endParaRPr lang="en-US" dirty="0">
              <a:latin typeface="Segoe"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dirty="0"/>
          </a:p>
        </p:txBody>
      </p:sp>
      <p:sp>
        <p:nvSpPr>
          <p:cNvPr id="4" name="Header Placeholder 3"/>
          <p:cNvSpPr>
            <a:spLocks noGrp="1"/>
          </p:cNvSpPr>
          <p:nvPr>
            <p:ph type="hdr" sz="quarter" idx="10"/>
          </p:nvPr>
        </p:nvSpPr>
        <p:spPr>
          <a:xfrm>
            <a:off x="0" y="0"/>
            <a:ext cx="2971800" cy="457200"/>
          </a:xfrm>
          <a:prstGeom prst="rect">
            <a:avLst/>
          </a:prstGeom>
        </p:spPr>
        <p:txBody>
          <a:bodyPr/>
          <a:lstStyle/>
          <a:p>
            <a:endParaRPr lang="en-US" dirty="0"/>
          </a:p>
        </p:txBody>
      </p:sp>
      <p:sp>
        <p:nvSpPr>
          <p:cNvPr id="5" name="Date Placeholder 4"/>
          <p:cNvSpPr>
            <a:spLocks noGrp="1"/>
          </p:cNvSpPr>
          <p:nvPr>
            <p:ph type="dt" idx="11"/>
          </p:nvPr>
        </p:nvSpPr>
        <p:spPr>
          <a:xfrm>
            <a:off x="3884613" y="0"/>
            <a:ext cx="2971800" cy="457200"/>
          </a:xfrm>
          <a:prstGeom prst="rect">
            <a:avLst/>
          </a:prstGeom>
        </p:spPr>
        <p:txBody>
          <a:bodyPr/>
          <a:lstStyle/>
          <a:p>
            <a:fld id="{81331B57-0BE5-4F82-AA58-76F53EFF3ADA}" type="datetime8">
              <a:rPr lang="en-US" smtClean="0"/>
              <a:pPr/>
              <a:t>12/12/2009 4:54 PM</a:t>
            </a:fld>
            <a:endParaRPr lang="en-US"/>
          </a:p>
        </p:txBody>
      </p:sp>
      <p:sp>
        <p:nvSpPr>
          <p:cNvPr id="6" name="Footer Placeholder 5"/>
          <p:cNvSpPr>
            <a:spLocks noGrp="1"/>
          </p:cNvSpPr>
          <p:nvPr>
            <p:ph type="ftr" sz="quarter" idx="12"/>
          </p:nvPr>
        </p:nvSpPr>
        <p:spPr>
          <a:xfrm>
            <a:off x="0" y="8685213"/>
            <a:ext cx="6172200" cy="457200"/>
          </a:xfrm>
          <a:prstGeom prst="rect">
            <a:avLst/>
          </a:prstGeom>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a:xfrm>
            <a:off x="6172199" y="8685213"/>
            <a:ext cx="684213" cy="457200"/>
          </a:xfrm>
          <a:prstGeom prst="rect">
            <a:avLst/>
          </a:prstGeom>
        </p:spPr>
        <p:txBody>
          <a:bodyPr/>
          <a:lstStyle/>
          <a:p>
            <a:fld id="{EC87E0CF-87F6-4B58-B8B8-DCAB2DAAF3CA}" type="slidenum">
              <a:rPr lang="en-US" smtClean="0"/>
              <a:pPr/>
              <a:t>17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3" descr="W:\TRANSFER\MBupload\SERVER-new\Logo\SQL\SQL08\SQL08_h_rgb_r.png"/>
          <p:cNvPicPr>
            <a:picLocks noChangeAspect="1" noChangeArrowheads="1"/>
          </p:cNvPicPr>
          <p:nvPr userDrawn="1"/>
        </p:nvPicPr>
        <p:blipFill>
          <a:blip r:embed="rId3"/>
          <a:srcRect/>
          <a:stretch>
            <a:fillRect/>
          </a:stretch>
        </p:blipFill>
        <p:spPr bwMode="auto">
          <a:xfrm>
            <a:off x="708892" y="914208"/>
            <a:ext cx="2540000" cy="524356"/>
          </a:xfrm>
          <a:prstGeom prst="rect">
            <a:avLst/>
          </a:prstGeom>
          <a:noFill/>
        </p:spPr>
      </p:pic>
      <p:sp>
        <p:nvSpPr>
          <p:cNvPr id="2" name="Title 1"/>
          <p:cNvSpPr>
            <a:spLocks noGrp="1"/>
          </p:cNvSpPr>
          <p:nvPr>
            <p:ph type="ctrTitle"/>
          </p:nvPr>
        </p:nvSpPr>
        <p:spPr>
          <a:xfrm>
            <a:off x="730250" y="1905000"/>
            <a:ext cx="7681913" cy="1523495"/>
          </a:xfrm>
        </p:spPr>
        <p:txBody>
          <a:bodyPr>
            <a:noAutofit/>
          </a:bodyPr>
          <a:lstStyle>
            <a:lvl1pPr>
              <a:lnSpc>
                <a:spcPct val="90000"/>
              </a:lnSpc>
              <a:defRPr sz="5400" baseline="0">
                <a:ln w="3175">
                  <a:noFill/>
                </a:ln>
                <a:solidFill>
                  <a:srgbClr val="D70023"/>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12" name="Picture 11" descr="Title_bar_dark_RED_3.png"/>
          <p:cNvPicPr>
            <a:picLocks noChangeAspect="1"/>
          </p:cNvPicPr>
          <p:nvPr userDrawn="1"/>
        </p:nvPicPr>
        <p:blipFill>
          <a:blip r:embed="rId4"/>
          <a:stretch>
            <a:fillRect/>
          </a:stretch>
        </p:blipFill>
        <p:spPr>
          <a:xfrm>
            <a:off x="730250" y="4117087"/>
            <a:ext cx="8439150" cy="123825"/>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ALKIN 2 - Prints in GRAYSCAL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3" descr="W:\TRANSFER\MBupload\SERVER-new\Logo\SQL\SQL08\SQL08_h_rgb_r.png"/>
          <p:cNvPicPr>
            <a:picLocks noChangeAspect="1" noChangeArrowheads="1"/>
          </p:cNvPicPr>
          <p:nvPr userDrawn="1"/>
        </p:nvPicPr>
        <p:blipFill>
          <a:blip r:embed="rId3"/>
          <a:srcRect/>
          <a:stretch>
            <a:fillRect/>
          </a:stretch>
        </p:blipFill>
        <p:spPr bwMode="auto">
          <a:xfrm>
            <a:off x="708892" y="914208"/>
            <a:ext cx="2540000" cy="524356"/>
          </a:xfrm>
          <a:prstGeom prst="rect">
            <a:avLst/>
          </a:prstGeom>
          <a:noFill/>
        </p:spPr>
      </p:pic>
      <p:sp>
        <p:nvSpPr>
          <p:cNvPr id="2" name="Title 1"/>
          <p:cNvSpPr>
            <a:spLocks noGrp="1"/>
          </p:cNvSpPr>
          <p:nvPr>
            <p:ph type="ctrTitle" hasCustomPrompt="1"/>
          </p:nvPr>
        </p:nvSpPr>
        <p:spPr>
          <a:xfrm>
            <a:off x="730250" y="1524505"/>
            <a:ext cx="7681913" cy="1523495"/>
          </a:xfrm>
        </p:spPr>
        <p:txBody>
          <a:bodyPr anchor="b" anchorCtr="0">
            <a:noAutofit/>
          </a:bodyPr>
          <a:lstStyle>
            <a:lvl1pPr>
              <a:lnSpc>
                <a:spcPct val="90000"/>
              </a:lnSpc>
              <a:defRPr sz="4800">
                <a:ln w="3175">
                  <a:noFill/>
                </a:ln>
                <a:solidFill>
                  <a:srgbClr val="D70023"/>
                </a:solidFill>
                <a:effectLst>
                  <a:outerShdw blurRad="38100" dist="38100" dir="2700000" algn="tl">
                    <a:srgbClr val="000000">
                      <a:alpha val="43137"/>
                    </a:srgbClr>
                  </a:outerShdw>
                </a:effectLst>
              </a:defRPr>
            </a:lvl1pPr>
          </a:lstStyle>
          <a:p>
            <a:r>
              <a:rPr lang="en-US" dirty="0" smtClean="0"/>
              <a:t>Event Name</a:t>
            </a:r>
            <a:endParaRPr lang="en-US" dirty="0"/>
          </a:p>
        </p:txBody>
      </p:sp>
      <p:sp>
        <p:nvSpPr>
          <p:cNvPr id="3" name="Subtitle 2"/>
          <p:cNvSpPr>
            <a:spLocks noGrp="1"/>
          </p:cNvSpPr>
          <p:nvPr>
            <p:ph type="subTitle" idx="1" hasCustomPrompt="1"/>
          </p:nvPr>
        </p:nvSpPr>
        <p:spPr>
          <a:xfrm>
            <a:off x="730249" y="3272135"/>
            <a:ext cx="7681913" cy="461665"/>
          </a:xfrm>
        </p:spPr>
        <p:txBody>
          <a:bodyPr>
            <a:noAutofit/>
          </a:bodyPr>
          <a:lstStyle>
            <a:lvl1pPr marL="0" indent="0" algn="l">
              <a:lnSpc>
                <a:spcPct val="90000"/>
              </a:lnSpc>
              <a:spcBef>
                <a:spcPts val="0"/>
              </a:spcBef>
              <a:buNone/>
              <a:defRPr sz="28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Event Date | Location</a:t>
            </a:r>
            <a:endParaRPr lang="en-US" dirty="0"/>
          </a:p>
        </p:txBody>
      </p:sp>
      <p:cxnSp>
        <p:nvCxnSpPr>
          <p:cNvPr id="7" name="Straight Connector 6"/>
          <p:cNvCxnSpPr/>
          <p:nvPr userDrawn="1"/>
        </p:nvCxnSpPr>
        <p:spPr>
          <a:xfrm>
            <a:off x="0" y="3124200"/>
            <a:ext cx="4572000"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514" y="649805"/>
            <a:ext cx="7043208" cy="1523494"/>
          </a:xfrm>
        </p:spPr>
        <p:txBody>
          <a:bodyPr anchor="ctr" anchorCtr="0">
            <a:noAutofit/>
          </a:bodyPr>
          <a:lstStyle>
            <a:lvl1pPr>
              <a:lnSpc>
                <a:spcPct val="90000"/>
              </a:lnSpc>
              <a:defRPr sz="5400">
                <a:solidFill>
                  <a:srgbClr val="D70023"/>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30250"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8" y="2729806"/>
            <a:ext cx="8040951" cy="1384994"/>
          </a:xfrm>
        </p:spPr>
        <p:txBody>
          <a:bodyPr anchor="b" anchorCtr="0">
            <a:noAutofit/>
            <a:scene3d>
              <a:camera prst="orthographicFront"/>
              <a:lightRig rig="flat" dir="t"/>
            </a:scene3d>
            <a:sp3d extrusionH="88900" contourW="2540">
              <a:bevelT w="38100" h="31750"/>
              <a:contourClr>
                <a:srgbClr val="F4A234"/>
              </a:contourClr>
            </a:sp3d>
          </a:bodyPr>
          <a:lstStyle>
            <a:lvl1pPr marL="0" indent="0" algn="r">
              <a:buFont typeface="Arial" pitchFamily="34" charset="0"/>
              <a:buNone/>
              <a:defRPr kumimoji="0" lang="en-US" sz="10000" b="1" i="1" u="none" strike="noStrike" kern="1200" cap="none" spc="-642" normalizeH="0" baseline="0" noProof="0" dirty="0" smtClean="0">
                <a:ln w="11430"/>
                <a:solidFill>
                  <a:srgbClr val="D70023"/>
                </a:solidFill>
                <a:effectLst>
                  <a:outerShdw blurRad="50800" dist="39000" dir="5460000" algn="tl">
                    <a:srgbClr val="000000">
                      <a:alpha val="38000"/>
                    </a:srgbClr>
                  </a:outerShdw>
                </a:effectLst>
                <a:uLnTx/>
                <a:uFillTx/>
                <a:latin typeface="Segoe" pitchFamily="34" charset="0"/>
                <a:ea typeface="+mn-ea"/>
                <a:cs typeface="+mn-cs"/>
              </a:defRPr>
            </a:lvl1pPr>
          </a:lstStyle>
          <a:p>
            <a:pPr lvl="0"/>
            <a:r>
              <a:rPr lang="en-US" dirty="0" smtClean="0"/>
              <a:t>click to…</a:t>
            </a:r>
          </a:p>
        </p:txBody>
      </p:sp>
      <p:pic>
        <p:nvPicPr>
          <p:cNvPr id="15" name="Picture 14" descr="Title_bar_dark_RED_3.png"/>
          <p:cNvPicPr>
            <a:picLocks noChangeAspect="1"/>
          </p:cNvPicPr>
          <p:nvPr userDrawn="1"/>
        </p:nvPicPr>
        <p:blipFill>
          <a:blip r:embed="rId3"/>
          <a:stretch>
            <a:fillRect/>
          </a:stretch>
        </p:blipFill>
        <p:spPr>
          <a:xfrm>
            <a:off x="730250" y="4117087"/>
            <a:ext cx="8439150" cy="123825"/>
          </a:xfrm>
          <a:prstGeom prst="rect">
            <a:avLst/>
          </a:prstGeom>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03680"/>
          </a:xfrm>
        </p:spPr>
        <p:txBody>
          <a:bodyPr/>
          <a:lstStyle>
            <a:lvl1pPr>
              <a:lnSpc>
                <a:spcPct val="90000"/>
              </a:lnSpc>
              <a:buSzPct val="130000"/>
              <a:buFont typeface="Arial" pitchFamily="34" charset="0"/>
              <a:buChar char="•"/>
              <a:defRPr>
                <a:solidFill>
                  <a:schemeClr val="bg1">
                    <a:lumMod val="75000"/>
                  </a:schemeClr>
                </a:solidFill>
              </a:defRPr>
            </a:lvl1pPr>
            <a:lvl2pPr algn="l" defTabSz="914363" rtl="0" eaLnBrk="1" latinLnBrk="0" hangingPunct="1">
              <a:lnSpc>
                <a:spcPct val="90000"/>
              </a:lnSpc>
              <a:spcBef>
                <a:spcPct val="20000"/>
              </a:spcBef>
              <a:buClr>
                <a:srgbClr val="777777"/>
              </a:buClr>
              <a:buSzPct val="100000"/>
              <a:buFont typeface="Segoe" pitchFamily="34" charset="0"/>
              <a:buChar char="−"/>
              <a:defRPr lang="en-US" sz="2800" kern="1200" dirty="0" smtClean="0">
                <a:solidFill>
                  <a:schemeClr val="bg1">
                    <a:lumMod val="75000"/>
                  </a:schemeClr>
                </a:solidFill>
                <a:latin typeface="+mn-lt"/>
                <a:ea typeface="+mn-ea"/>
                <a:cs typeface="+mn-cs"/>
              </a:defRPr>
            </a:lvl2pPr>
            <a:lvl3pPr algn="l" defTabSz="914363" rtl="0" eaLnBrk="1" latinLnBrk="0" hangingPunct="1">
              <a:lnSpc>
                <a:spcPct val="90000"/>
              </a:lnSpc>
              <a:spcBef>
                <a:spcPct val="20000"/>
              </a:spcBef>
              <a:buClr>
                <a:srgbClr val="777777"/>
              </a:buClr>
              <a:buSzPct val="100000"/>
              <a:buFont typeface="Segoe" pitchFamily="34" charset="0"/>
              <a:buChar char="−"/>
              <a:defRPr lang="en-US" sz="2400" kern="1200" dirty="0" smtClean="0">
                <a:solidFill>
                  <a:schemeClr val="bg1">
                    <a:lumMod val="75000"/>
                  </a:schemeClr>
                </a:solidFill>
                <a:latin typeface="+mn-lt"/>
                <a:ea typeface="+mn-ea"/>
                <a:cs typeface="+mn-cs"/>
              </a:defRPr>
            </a:lvl3pPr>
            <a:lvl4pPr algn="l" defTabSz="914363" rtl="0" eaLnBrk="1" latinLnBrk="0" hangingPunct="1">
              <a:lnSpc>
                <a:spcPct val="90000"/>
              </a:lnSpc>
              <a:spcBef>
                <a:spcPct val="20000"/>
              </a:spcBef>
              <a:buClr>
                <a:srgbClr val="777777"/>
              </a:buClr>
              <a:buSzPct val="100000"/>
              <a:buFont typeface="Segoe" pitchFamily="34" charset="0"/>
              <a:buChar char="−"/>
              <a:defRPr lang="en-US" sz="2400" kern="1200" dirty="0" smtClean="0">
                <a:solidFill>
                  <a:schemeClr val="bg1">
                    <a:lumMod val="75000"/>
                  </a:schemeClr>
                </a:solidFill>
                <a:latin typeface="+mn-lt"/>
                <a:ea typeface="+mn-ea"/>
                <a:cs typeface="+mn-cs"/>
              </a:defRPr>
            </a:lvl4pPr>
            <a:lvl5pPr algn="l" defTabSz="914363" rtl="0" eaLnBrk="1" latinLnBrk="0" hangingPunct="1">
              <a:lnSpc>
                <a:spcPct val="90000"/>
              </a:lnSpc>
              <a:spcBef>
                <a:spcPct val="20000"/>
              </a:spcBef>
              <a:buClr>
                <a:srgbClr val="777777"/>
              </a:buClr>
              <a:buSzPct val="100000"/>
              <a:buFont typeface="Segoe" pitchFamily="34" charset="0"/>
              <a:buChar char="−"/>
              <a:defRPr lang="en-US" sz="2400" kern="1200" dirty="0">
                <a:solidFill>
                  <a:schemeClr val="bg1">
                    <a:lumMod val="75000"/>
                  </a:schemeClr>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ALKIN - Prints in GRAYSCAL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3" descr="W:\TRANSFER\MBupload\SERVER-new\Logo\SQL\SQL08\SQL08_h_rgb_r.png"/>
          <p:cNvPicPr>
            <a:picLocks noChangeAspect="1" noChangeArrowheads="1"/>
          </p:cNvPicPr>
          <p:nvPr userDrawn="1"/>
        </p:nvPicPr>
        <p:blipFill>
          <a:blip r:embed="rId3"/>
          <a:srcRect/>
          <a:stretch>
            <a:fillRect/>
          </a:stretch>
        </p:blipFill>
        <p:spPr bwMode="auto">
          <a:xfrm>
            <a:off x="708892" y="914208"/>
            <a:ext cx="2540000" cy="524356"/>
          </a:xfrm>
          <a:prstGeom prst="rect">
            <a:avLst/>
          </a:prstGeom>
          <a:noFill/>
        </p:spPr>
      </p:pic>
      <p:sp>
        <p:nvSpPr>
          <p:cNvPr id="2" name="Title 1"/>
          <p:cNvSpPr>
            <a:spLocks noGrp="1"/>
          </p:cNvSpPr>
          <p:nvPr>
            <p:ph type="ctrTitle" hasCustomPrompt="1"/>
          </p:nvPr>
        </p:nvSpPr>
        <p:spPr>
          <a:xfrm>
            <a:off x="730250" y="1524505"/>
            <a:ext cx="7681913" cy="1523495"/>
          </a:xfrm>
        </p:spPr>
        <p:txBody>
          <a:bodyPr anchor="b" anchorCtr="0">
            <a:noAutofit/>
          </a:bodyPr>
          <a:lstStyle>
            <a:lvl1pPr>
              <a:lnSpc>
                <a:spcPct val="90000"/>
              </a:lnSpc>
              <a:defRPr sz="4800">
                <a:ln w="3175">
                  <a:noFill/>
                </a:ln>
                <a:solidFill>
                  <a:srgbClr val="D70023"/>
                </a:solidFill>
                <a:effectLst>
                  <a:outerShdw blurRad="38100" dist="38100" dir="2700000" algn="tl">
                    <a:srgbClr val="000000">
                      <a:alpha val="43137"/>
                    </a:srgbClr>
                  </a:outerShdw>
                </a:effectLst>
              </a:defRPr>
            </a:lvl1pPr>
          </a:lstStyle>
          <a:p>
            <a:r>
              <a:rPr lang="en-US" dirty="0" smtClean="0"/>
              <a:t>Event Name</a:t>
            </a:r>
            <a:endParaRPr lang="en-US" dirty="0"/>
          </a:p>
        </p:txBody>
      </p:sp>
      <p:sp>
        <p:nvSpPr>
          <p:cNvPr id="3" name="Subtitle 2"/>
          <p:cNvSpPr>
            <a:spLocks noGrp="1"/>
          </p:cNvSpPr>
          <p:nvPr>
            <p:ph type="subTitle" idx="1" hasCustomPrompt="1"/>
          </p:nvPr>
        </p:nvSpPr>
        <p:spPr>
          <a:xfrm>
            <a:off x="730249" y="5638800"/>
            <a:ext cx="7681913" cy="461665"/>
          </a:xfrm>
        </p:spPr>
        <p:txBody>
          <a:bodyPr>
            <a:noAutofit/>
          </a:bodyPr>
          <a:lstStyle>
            <a:lvl1pPr marL="0" indent="0" algn="l">
              <a:lnSpc>
                <a:spcPct val="90000"/>
              </a:lnSpc>
              <a:spcBef>
                <a:spcPts val="0"/>
              </a:spcBef>
              <a:buNone/>
              <a:defRPr sz="28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Event Date | Location</a:t>
            </a:r>
            <a:endParaRPr lang="en-US" dirty="0"/>
          </a:p>
        </p:txBody>
      </p:sp>
      <p:pic>
        <p:nvPicPr>
          <p:cNvPr id="6" name="Picture 2" descr="\\cmcreate\Brandteam\EPRO\WIP-Nate\Server_Brand\Templates\Powerpoint\working photo\photo_RED_Delores.jpg"/>
          <p:cNvPicPr>
            <a:picLocks noChangeAspect="1" noChangeArrowheads="1"/>
          </p:cNvPicPr>
          <p:nvPr userDrawn="1"/>
        </p:nvPicPr>
        <p:blipFill>
          <a:blip r:embed="rId4"/>
          <a:srcRect/>
          <a:stretch>
            <a:fillRect/>
          </a:stretch>
        </p:blipFill>
        <p:spPr bwMode="auto">
          <a:xfrm>
            <a:off x="0" y="3197034"/>
            <a:ext cx="3352800" cy="2302065"/>
          </a:xfrm>
          <a:prstGeom prst="rect">
            <a:avLst/>
          </a:prstGeom>
          <a:noFill/>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dpe-logo.png"/>
          <p:cNvPicPr>
            <a:picLocks noChangeAspect="1"/>
          </p:cNvPicPr>
          <p:nvPr/>
        </p:nvPicPr>
        <p:blipFill>
          <a:blip r:embed="rId15"/>
          <a:stretch>
            <a:fillRect/>
          </a:stretch>
        </p:blipFill>
        <p:spPr>
          <a:xfrm>
            <a:off x="27708" y="6435644"/>
            <a:ext cx="1600200" cy="403884"/>
          </a:xfrm>
          <a:prstGeom prst="rect">
            <a:avLst/>
          </a:prstGeom>
        </p:spPr>
      </p:pic>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22" r:id="rId10"/>
    <p:sldLayoutId id="2147483703" r:id="rId11"/>
    <p:sldLayoutId id="2147483704"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chemeClr val="bg1"/>
          </a:solidFill>
          <a:effectLst/>
          <a:latin typeface="Segoe" pitchFamily="34" charset="0"/>
          <a:ea typeface="+mn-ea"/>
          <a:cs typeface="Arial" charset="0"/>
        </a:defRPr>
      </a:lvl1pPr>
    </p:titleStyle>
    <p:bodyStyle>
      <a:lvl1pPr marL="457200" indent="-457200" algn="l" defTabSz="914363" rtl="0" eaLnBrk="1" latinLnBrk="0" hangingPunct="1">
        <a:lnSpc>
          <a:spcPct val="90000"/>
        </a:lnSpc>
        <a:spcBef>
          <a:spcPct val="20000"/>
        </a:spcBef>
        <a:buClr>
          <a:srgbClr val="777777"/>
        </a:buClr>
        <a:buSzPct val="130000"/>
        <a:buFont typeface="Arial" pitchFamily="34" charset="0"/>
        <a:buChar char="•"/>
        <a:defRPr sz="3200" kern="1200">
          <a:solidFill>
            <a:schemeClr val="bg1">
              <a:lumMod val="75000"/>
            </a:schemeClr>
          </a:solidFill>
          <a:latin typeface="+mn-lt"/>
          <a:ea typeface="+mn-ea"/>
          <a:cs typeface="+mn-cs"/>
        </a:defRPr>
      </a:lvl1pPr>
      <a:lvl2pPr marL="854075" indent="-396875" algn="l" defTabSz="914363" rtl="0" eaLnBrk="1" latinLnBrk="0" hangingPunct="1">
        <a:lnSpc>
          <a:spcPct val="90000"/>
        </a:lnSpc>
        <a:spcBef>
          <a:spcPct val="20000"/>
        </a:spcBef>
        <a:buClr>
          <a:srgbClr val="777777"/>
        </a:buClr>
        <a:buFont typeface="Segoe" pitchFamily="34" charset="0"/>
        <a:buChar char="−"/>
        <a:defRPr sz="2800" kern="1200">
          <a:solidFill>
            <a:schemeClr val="bg1">
              <a:lumMod val="75000"/>
            </a:schemeClr>
          </a:solidFill>
          <a:latin typeface="+mn-lt"/>
          <a:ea typeface="+mn-ea"/>
          <a:cs typeface="+mn-cs"/>
        </a:defRPr>
      </a:lvl2pPr>
      <a:lvl3pPr marL="1258888" indent="-404813" algn="l" defTabSz="914363" rtl="0" eaLnBrk="1" latinLnBrk="0" hangingPunct="1">
        <a:lnSpc>
          <a:spcPct val="90000"/>
        </a:lnSpc>
        <a:spcBef>
          <a:spcPct val="20000"/>
        </a:spcBef>
        <a:buClr>
          <a:srgbClr val="777777"/>
        </a:buClr>
        <a:buFont typeface="Segoe" pitchFamily="34" charset="0"/>
        <a:buChar char="−"/>
        <a:defRPr sz="2400" kern="1200">
          <a:solidFill>
            <a:schemeClr val="bg1">
              <a:lumMod val="75000"/>
            </a:schemeClr>
          </a:solidFill>
          <a:latin typeface="+mn-lt"/>
          <a:ea typeface="+mn-ea"/>
          <a:cs typeface="+mn-cs"/>
        </a:defRPr>
      </a:lvl3pPr>
      <a:lvl4pPr marL="1604963" indent="-346075" algn="l" defTabSz="914363" rtl="0" eaLnBrk="1" latinLnBrk="0" hangingPunct="1">
        <a:lnSpc>
          <a:spcPct val="90000"/>
        </a:lnSpc>
        <a:spcBef>
          <a:spcPct val="20000"/>
        </a:spcBef>
        <a:buClr>
          <a:srgbClr val="777777"/>
        </a:buClr>
        <a:buFont typeface="Segoe" pitchFamily="34" charset="0"/>
        <a:buChar char="−"/>
        <a:defRPr sz="2400" kern="1200">
          <a:solidFill>
            <a:schemeClr val="bg1">
              <a:lumMod val="75000"/>
            </a:schemeClr>
          </a:solidFill>
          <a:latin typeface="+mn-lt"/>
          <a:ea typeface="+mn-ea"/>
          <a:cs typeface="+mn-cs"/>
        </a:defRPr>
      </a:lvl4pPr>
      <a:lvl5pPr marL="1941513" indent="-336550" algn="l" defTabSz="914363" rtl="0" eaLnBrk="1" latinLnBrk="0" hangingPunct="1">
        <a:lnSpc>
          <a:spcPct val="90000"/>
        </a:lnSpc>
        <a:spcBef>
          <a:spcPct val="20000"/>
        </a:spcBef>
        <a:buClr>
          <a:srgbClr val="777777"/>
        </a:buClr>
        <a:buFont typeface="Segoe" pitchFamily="34" charset="0"/>
        <a:buChar char="−"/>
        <a:defRPr sz="2400" kern="1200">
          <a:solidFill>
            <a:schemeClr val="bg1">
              <a:lumMod val="75000"/>
            </a:schemeClr>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6" name="Picture 5" descr="dpe-logo.png"/>
          <p:cNvPicPr>
            <a:picLocks noChangeAspect="1"/>
          </p:cNvPicPr>
          <p:nvPr/>
        </p:nvPicPr>
        <p:blipFill>
          <a:blip r:embed="rId5"/>
          <a:stretch>
            <a:fillRect/>
          </a:stretch>
        </p:blipFill>
        <p:spPr>
          <a:xfrm>
            <a:off x="27708" y="6435644"/>
            <a:ext cx="1600200" cy="403884"/>
          </a:xfrm>
          <a:prstGeom prst="rect">
            <a:avLst/>
          </a:prstGeom>
        </p:spPr>
      </p:pic>
    </p:spTree>
  </p:cSld>
  <p:clrMap bg1="lt1" tx1="dk1" bg2="lt2" tx2="dk2" accent1="accent1" accent2="accent2" accent3="accent3" accent4="accent4" accent5="accent5" accent6="accent6" hlink="hlink" folHlink="folHlink"/>
  <p:sldLayoutIdLst>
    <p:sldLayoutId id="2147483721" r:id="rId1"/>
  </p:sldLayoutIdLst>
  <p:transition>
    <p:fade/>
  </p:transition>
  <p:txStyles>
    <p:titleStyle>
      <a:lvl1pPr algn="l" defTabSz="914363" rtl="0" eaLnBrk="1" latinLnBrk="0" hangingPunct="1">
        <a:lnSpc>
          <a:spcPct val="90000"/>
        </a:lnSpc>
        <a:spcBef>
          <a:spcPct val="0"/>
        </a:spcBef>
        <a:buNone/>
        <a:defRPr lang="en-US" sz="4800" b="0" kern="1200" cap="none" spc="-150" dirty="0">
          <a:ln w="3175">
            <a:noFill/>
          </a:ln>
          <a:solidFill>
            <a:schemeClr val="bg1"/>
          </a:solidFill>
          <a:effectLst/>
          <a:latin typeface="Segoe" pitchFamily="34" charset="0"/>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3600" dirty="0">
                <a:solidFill>
                  <a:srgbClr val="FFC000"/>
                </a:solidFill>
              </a:rPr>
              <a:t>70-432 – Optimizing Performance</a:t>
            </a:r>
          </a:p>
        </p:txBody>
      </p:sp>
      <p:sp>
        <p:nvSpPr>
          <p:cNvPr id="5" name="Subtitle 4"/>
          <p:cNvSpPr>
            <a:spLocks noGrp="1"/>
          </p:cNvSpPr>
          <p:nvPr>
            <p:ph type="subTitle" idx="1"/>
          </p:nvPr>
        </p:nvSpPr>
        <p:spPr>
          <a:xfrm>
            <a:off x="730249" y="4495800"/>
            <a:ext cx="7681913" cy="1371600"/>
          </a:xfrm>
        </p:spPr>
        <p:txBody>
          <a:bodyPr/>
          <a:lstStyle/>
          <a:p>
            <a:r>
              <a:rPr lang="pl-PL" sz="2400" dirty="0">
                <a:solidFill>
                  <a:schemeClr val="bg1">
                    <a:lumMod val="95000"/>
                  </a:schemeClr>
                </a:solidFill>
              </a:rPr>
              <a:t>Paweł Hofman</a:t>
            </a:r>
          </a:p>
          <a:p>
            <a:endParaRPr lang="pl-PL" sz="2400" dirty="0">
              <a:solidFill>
                <a:schemeClr val="bg1">
                  <a:lumMod val="95000"/>
                </a:schemeClr>
              </a:solidFill>
            </a:endParaRPr>
          </a:p>
          <a:p>
            <a:r>
              <a:rPr lang="pl-PL" sz="2400" dirty="0">
                <a:solidFill>
                  <a:schemeClr val="bg1">
                    <a:lumMod val="95000"/>
                  </a:schemeClr>
                </a:solidFill>
              </a:rPr>
              <a:t>PLSSUG Wrocław</a:t>
            </a:r>
          </a:p>
          <a:p>
            <a:r>
              <a:rPr lang="pl-PL" sz="2400" dirty="0">
                <a:solidFill>
                  <a:schemeClr val="bg1">
                    <a:lumMod val="95000"/>
                  </a:schemeClr>
                </a:solidFill>
              </a:rPr>
              <a:t>7 grudnia 2009</a:t>
            </a:r>
            <a:endParaRPr lang="en-US" sz="2400" dirty="0">
              <a:solidFill>
                <a:schemeClr val="bg1">
                  <a:lumMod val="95000"/>
                </a:schemeClr>
              </a:solidFill>
            </a:endParaRPr>
          </a:p>
        </p:txBody>
      </p:sp>
      <p:pic>
        <p:nvPicPr>
          <p:cNvPr id="6" name="Obraz 4" descr="logo_PLSSUG.png"/>
          <p:cNvPicPr>
            <a:picLocks noChangeAspect="1"/>
          </p:cNvPicPr>
          <p:nvPr/>
        </p:nvPicPr>
        <p:blipFill>
          <a:blip r:embed="rId3"/>
          <a:srcRect/>
          <a:stretch>
            <a:fillRect/>
          </a:stretch>
        </p:blipFill>
        <p:spPr bwMode="auto">
          <a:xfrm>
            <a:off x="7772400" y="5105400"/>
            <a:ext cx="1066800" cy="10668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solidFill>
                  <a:srgbClr val="FFC000"/>
                </a:solidFill>
              </a:rPr>
              <a:t>Resource Governor</a:t>
            </a:r>
          </a:p>
        </p:txBody>
      </p:sp>
      <p:sp>
        <p:nvSpPr>
          <p:cNvPr id="3" name="Symbol zastępczy tekstu 2"/>
          <p:cNvSpPr>
            <a:spLocks noGrp="1"/>
          </p:cNvSpPr>
          <p:nvPr>
            <p:ph type="body" sz="quarter" idx="10"/>
          </p:nvPr>
        </p:nvSpPr>
        <p:spPr>
          <a:xfrm>
            <a:off x="381000" y="1411552"/>
            <a:ext cx="8686800" cy="1606594"/>
          </a:xfrm>
        </p:spPr>
        <p:txBody>
          <a:bodyPr/>
          <a:lstStyle/>
          <a:p>
            <a:r>
              <a:rPr lang="en-US" sz="2800" dirty="0">
                <a:solidFill>
                  <a:schemeClr val="bg1"/>
                </a:solidFill>
              </a:rPr>
              <a:t>Works with components:</a:t>
            </a:r>
          </a:p>
          <a:p>
            <a:pPr lvl="1"/>
            <a:r>
              <a:rPr lang="en-US" sz="2400" dirty="0">
                <a:solidFill>
                  <a:schemeClr val="bg1"/>
                </a:solidFill>
              </a:rPr>
              <a:t>resource pool (min/max percentage for memory &amp; CPU)</a:t>
            </a:r>
          </a:p>
          <a:p>
            <a:pPr lvl="1"/>
            <a:r>
              <a:rPr lang="en-US" sz="2400" dirty="0">
                <a:solidFill>
                  <a:schemeClr val="bg1"/>
                </a:solidFill>
              </a:rPr>
              <a:t>workload groups</a:t>
            </a:r>
          </a:p>
          <a:p>
            <a:pPr lvl="1"/>
            <a:r>
              <a:rPr lang="en-US" sz="2400" dirty="0">
                <a:solidFill>
                  <a:schemeClr val="bg1"/>
                </a:solidFill>
              </a:rPr>
              <a:t>classification function</a:t>
            </a:r>
          </a:p>
        </p:txBody>
      </p:sp>
      <p:pic>
        <p:nvPicPr>
          <p:cNvPr id="1026" name="Picture 2"/>
          <p:cNvPicPr>
            <a:picLocks noChangeAspect="1" noChangeArrowheads="1"/>
          </p:cNvPicPr>
          <p:nvPr/>
        </p:nvPicPr>
        <p:blipFill>
          <a:blip r:embed="rId2"/>
          <a:srcRect/>
          <a:stretch>
            <a:fillRect/>
          </a:stretch>
        </p:blipFill>
        <p:spPr bwMode="auto">
          <a:xfrm>
            <a:off x="4419600" y="2590800"/>
            <a:ext cx="4645086" cy="4191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solidFill>
                  <a:srgbClr val="FFC000"/>
                </a:solidFill>
              </a:rPr>
              <a:t>Resource Governor</a:t>
            </a:r>
          </a:p>
        </p:txBody>
      </p:sp>
      <p:sp>
        <p:nvSpPr>
          <p:cNvPr id="3" name="Symbol zastępczy tekstu 2"/>
          <p:cNvSpPr>
            <a:spLocks noGrp="1"/>
          </p:cNvSpPr>
          <p:nvPr>
            <p:ph type="body" sz="quarter" idx="10"/>
          </p:nvPr>
        </p:nvSpPr>
        <p:spPr>
          <a:xfrm>
            <a:off x="381000" y="1411552"/>
            <a:ext cx="8382000" cy="4893647"/>
          </a:xfrm>
        </p:spPr>
        <p:txBody>
          <a:bodyPr/>
          <a:lstStyle/>
          <a:p>
            <a:r>
              <a:rPr lang="en-US" sz="2800" dirty="0">
                <a:solidFill>
                  <a:schemeClr val="bg1"/>
                </a:solidFill>
              </a:rPr>
              <a:t>Facts:</a:t>
            </a:r>
          </a:p>
          <a:p>
            <a:pPr lvl="1"/>
            <a:r>
              <a:rPr lang="en-US" sz="2400" dirty="0">
                <a:solidFill>
                  <a:schemeClr val="bg1"/>
                </a:solidFill>
              </a:rPr>
              <a:t>workload group can belong to only one resource pool</a:t>
            </a:r>
          </a:p>
          <a:p>
            <a:pPr lvl="1"/>
            <a:r>
              <a:rPr lang="en-US" sz="2400" dirty="0">
                <a:solidFill>
                  <a:schemeClr val="bg1"/>
                </a:solidFill>
              </a:rPr>
              <a:t>many workload groups might belong to the same pool</a:t>
            </a:r>
          </a:p>
          <a:p>
            <a:pPr lvl="1"/>
            <a:r>
              <a:rPr lang="en-US" sz="2400" dirty="0">
                <a:solidFill>
                  <a:schemeClr val="bg1"/>
                </a:solidFill>
              </a:rPr>
              <a:t>classification is made once during connection and can’t be changed without reconnection</a:t>
            </a:r>
          </a:p>
          <a:p>
            <a:pPr lvl="1"/>
            <a:r>
              <a:rPr lang="en-US" sz="2400" dirty="0">
                <a:solidFill>
                  <a:schemeClr val="bg1"/>
                </a:solidFill>
              </a:rPr>
              <a:t>classification function should be quick not to cause ‘connection timeout’</a:t>
            </a:r>
          </a:p>
          <a:p>
            <a:pPr lvl="1"/>
            <a:r>
              <a:rPr lang="en-US" sz="2400" dirty="0">
                <a:solidFill>
                  <a:schemeClr val="bg1"/>
                </a:solidFill>
              </a:rPr>
              <a:t>if non-existing group name is returned by classification function than ‘default’ is used</a:t>
            </a:r>
          </a:p>
          <a:p>
            <a:pPr lvl="1"/>
            <a:r>
              <a:rPr lang="en-US" sz="2400" dirty="0">
                <a:solidFill>
                  <a:schemeClr val="bg1"/>
                </a:solidFill>
              </a:rPr>
              <a:t>‘default’ and ‘internal’ groups work without any restrictions</a:t>
            </a:r>
          </a:p>
          <a:p>
            <a:pPr lvl="1"/>
            <a:r>
              <a:rPr lang="en-US" sz="2400" dirty="0">
                <a:solidFill>
                  <a:schemeClr val="bg1"/>
                </a:solidFill>
              </a:rPr>
              <a:t>‘internal’ group is used by Service Broker, checkpoint, </a:t>
            </a:r>
            <a:r>
              <a:rPr lang="en-US" sz="2400" dirty="0" err="1">
                <a:solidFill>
                  <a:schemeClr val="bg1"/>
                </a:solidFill>
              </a:rPr>
              <a:t>lazywriter</a:t>
            </a:r>
            <a:endParaRPr lang="en-US" sz="2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solidFill>
                  <a:srgbClr val="FFC000"/>
                </a:solidFill>
              </a:rPr>
              <a:t>Resource Governor</a:t>
            </a:r>
          </a:p>
        </p:txBody>
      </p:sp>
      <p:sp>
        <p:nvSpPr>
          <p:cNvPr id="3" name="Symbol zastępczy tekstu 2"/>
          <p:cNvSpPr>
            <a:spLocks noGrp="1"/>
          </p:cNvSpPr>
          <p:nvPr>
            <p:ph type="body" sz="quarter" idx="10"/>
          </p:nvPr>
        </p:nvSpPr>
        <p:spPr>
          <a:xfrm>
            <a:off x="381000" y="1411552"/>
            <a:ext cx="8382000" cy="4567404"/>
          </a:xfrm>
        </p:spPr>
        <p:txBody>
          <a:bodyPr/>
          <a:lstStyle/>
          <a:p>
            <a:r>
              <a:rPr lang="en-US" sz="2800" dirty="0">
                <a:solidFill>
                  <a:schemeClr val="bg1"/>
                </a:solidFill>
              </a:rPr>
              <a:t>Limitations:</a:t>
            </a:r>
          </a:p>
          <a:p>
            <a:pPr lvl="1"/>
            <a:r>
              <a:rPr lang="en-US" sz="2400" dirty="0">
                <a:solidFill>
                  <a:schemeClr val="bg1"/>
                </a:solidFill>
              </a:rPr>
              <a:t>Database Engine ONLY (no limits are put on Analysis Services, Reporting Services, Integration Services)</a:t>
            </a:r>
          </a:p>
          <a:p>
            <a:pPr lvl="1"/>
            <a:r>
              <a:rPr lang="en-US" sz="2400" dirty="0">
                <a:solidFill>
                  <a:schemeClr val="bg1"/>
                </a:solidFill>
              </a:rPr>
              <a:t>only monitors single instance on the machine (more instances must use </a:t>
            </a:r>
            <a:r>
              <a:rPr lang="en-US" sz="2400" b="1" i="1" dirty="0">
                <a:solidFill>
                  <a:schemeClr val="bg1"/>
                </a:solidFill>
              </a:rPr>
              <a:t>affinity</a:t>
            </a:r>
            <a:r>
              <a:rPr lang="en-US" sz="2400" dirty="0">
                <a:solidFill>
                  <a:schemeClr val="bg1"/>
                </a:solidFill>
              </a:rPr>
              <a:t> option)</a:t>
            </a:r>
          </a:p>
          <a:p>
            <a:pPr lvl="1"/>
            <a:r>
              <a:rPr lang="en-US" sz="2400" dirty="0">
                <a:solidFill>
                  <a:schemeClr val="bg1"/>
                </a:solidFill>
              </a:rPr>
              <a:t>resources are limited only on connection basis, not based on types of queries</a:t>
            </a:r>
          </a:p>
          <a:p>
            <a:pPr lvl="1"/>
            <a:r>
              <a:rPr lang="en-US" sz="2400" dirty="0">
                <a:solidFill>
                  <a:schemeClr val="bg1"/>
                </a:solidFill>
              </a:rPr>
              <a:t>limits only</a:t>
            </a:r>
          </a:p>
          <a:p>
            <a:pPr lvl="2"/>
            <a:r>
              <a:rPr lang="en-US" sz="2000" dirty="0">
                <a:solidFill>
                  <a:schemeClr val="bg1"/>
                </a:solidFill>
              </a:rPr>
              <a:t>CPU</a:t>
            </a:r>
          </a:p>
          <a:p>
            <a:pPr lvl="2"/>
            <a:r>
              <a:rPr lang="en-US" sz="2000" dirty="0">
                <a:solidFill>
                  <a:schemeClr val="bg1"/>
                </a:solidFill>
              </a:rPr>
              <a:t>memory (Query Execution Memory, not caches)</a:t>
            </a:r>
          </a:p>
          <a:p>
            <a:pPr lvl="2"/>
            <a:r>
              <a:rPr lang="en-US" dirty="0">
                <a:solidFill>
                  <a:schemeClr val="bg1"/>
                </a:solidFill>
              </a:rPr>
              <a:t>no restrictions over I/O</a:t>
            </a:r>
          </a:p>
          <a:p>
            <a:pPr lvl="1"/>
            <a:endParaRPr lang="en-US" sz="2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solidFill>
                  <a:srgbClr val="FFC000"/>
                </a:solidFill>
              </a:rPr>
              <a:t>Resource Governor</a:t>
            </a:r>
          </a:p>
        </p:txBody>
      </p:sp>
      <p:sp>
        <p:nvSpPr>
          <p:cNvPr id="3" name="Symbol zastępczy tekstu 2"/>
          <p:cNvSpPr>
            <a:spLocks noGrp="1"/>
          </p:cNvSpPr>
          <p:nvPr>
            <p:ph type="body" sz="quarter" idx="10"/>
          </p:nvPr>
        </p:nvSpPr>
        <p:spPr>
          <a:xfrm>
            <a:off x="381000" y="1411552"/>
            <a:ext cx="8382000" cy="4548938"/>
          </a:xfrm>
        </p:spPr>
        <p:txBody>
          <a:bodyPr/>
          <a:lstStyle/>
          <a:p>
            <a:pPr lvl="1" algn="ctr">
              <a:buNone/>
            </a:pPr>
            <a:r>
              <a:rPr lang="en-US" b="1" dirty="0">
                <a:solidFill>
                  <a:srgbClr val="00B050"/>
                </a:solidFill>
              </a:rPr>
              <a:t>EXAM TIP</a:t>
            </a:r>
          </a:p>
          <a:p>
            <a:pPr lvl="1" algn="ctr">
              <a:buNone/>
            </a:pPr>
            <a:r>
              <a:rPr lang="en-US" dirty="0">
                <a:solidFill>
                  <a:schemeClr val="bg1"/>
                </a:solidFill>
              </a:rPr>
              <a:t>Remember that Resource Governor can control, only CPU and memory consumption, but only when particular connections are active.</a:t>
            </a:r>
            <a:endParaRPr lang="en-US" sz="2800" dirty="0">
              <a:solidFill>
                <a:schemeClr val="bg1"/>
              </a:solidFill>
            </a:endParaRPr>
          </a:p>
          <a:p>
            <a:endParaRPr lang="pl-PL" sz="2800" dirty="0">
              <a:solidFill>
                <a:schemeClr val="bg1"/>
              </a:solidFill>
            </a:endParaRPr>
          </a:p>
          <a:p>
            <a:endParaRPr lang="pl-PL" sz="2800" dirty="0">
              <a:solidFill>
                <a:schemeClr val="bg1"/>
              </a:solidFill>
            </a:endParaRPr>
          </a:p>
          <a:p>
            <a:endParaRPr lang="en-US" sz="2800" dirty="0">
              <a:solidFill>
                <a:schemeClr val="bg1"/>
              </a:solidFill>
            </a:endParaRPr>
          </a:p>
          <a:p>
            <a:r>
              <a:rPr lang="en-US" sz="2800" dirty="0">
                <a:solidFill>
                  <a:schemeClr val="bg1"/>
                </a:solidFill>
              </a:rPr>
              <a:t>Additional info:</a:t>
            </a:r>
          </a:p>
          <a:p>
            <a:pPr lvl="1"/>
            <a:r>
              <a:rPr lang="en-US" sz="2000" dirty="0">
                <a:solidFill>
                  <a:schemeClr val="bg1"/>
                </a:solidFill>
              </a:rPr>
              <a:t>SELECT * FROM </a:t>
            </a:r>
            <a:r>
              <a:rPr lang="en-US" sz="2000" dirty="0" err="1">
                <a:solidFill>
                  <a:schemeClr val="bg1"/>
                </a:solidFill>
              </a:rPr>
              <a:t>sys.resource_governor_resource_pools</a:t>
            </a:r>
            <a:endParaRPr lang="en-US" sz="2000" dirty="0">
              <a:solidFill>
                <a:schemeClr val="bg1"/>
              </a:solidFill>
            </a:endParaRPr>
          </a:p>
          <a:p>
            <a:pPr lvl="1"/>
            <a:r>
              <a:rPr lang="en-US" sz="2000" dirty="0">
                <a:solidFill>
                  <a:schemeClr val="bg1"/>
                </a:solidFill>
              </a:rPr>
              <a:t>SELECT * FROM </a:t>
            </a:r>
            <a:r>
              <a:rPr lang="en-US" sz="2000" dirty="0" err="1">
                <a:solidFill>
                  <a:schemeClr val="bg1"/>
                </a:solidFill>
              </a:rPr>
              <a:t>sys.resource_governor_workload_groups</a:t>
            </a:r>
            <a:endParaRPr lang="en-US" sz="2000" dirty="0">
              <a:solidFill>
                <a:schemeClr val="bg1"/>
              </a:solidFill>
            </a:endParaRPr>
          </a:p>
          <a:p>
            <a:pPr lvl="1"/>
            <a:r>
              <a:rPr lang="en-US" sz="2000" dirty="0">
                <a:solidFill>
                  <a:schemeClr val="bg1"/>
                </a:solidFill>
              </a:rPr>
              <a:t>SELECT * FROM </a:t>
            </a:r>
            <a:r>
              <a:rPr lang="en-US" sz="2000" dirty="0" err="1">
                <a:solidFill>
                  <a:schemeClr val="bg1"/>
                </a:solidFill>
              </a:rPr>
              <a:t>sys.resource_governor_configuration</a:t>
            </a:r>
            <a:endParaRPr lang="en-US" sz="2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solidFill>
                  <a:srgbClr val="FFC000"/>
                </a:solidFill>
              </a:rPr>
              <a:t>Resource Governor</a:t>
            </a:r>
          </a:p>
        </p:txBody>
      </p:sp>
      <p:sp>
        <p:nvSpPr>
          <p:cNvPr id="3" name="Symbol zastępczy tekstu 2"/>
          <p:cNvSpPr>
            <a:spLocks noGrp="1"/>
          </p:cNvSpPr>
          <p:nvPr>
            <p:ph type="body" sz="quarter" idx="10"/>
          </p:nvPr>
        </p:nvSpPr>
        <p:spPr>
          <a:xfrm>
            <a:off x="381000" y="1411552"/>
            <a:ext cx="8382000" cy="3939540"/>
          </a:xfrm>
        </p:spPr>
        <p:txBody>
          <a:bodyPr/>
          <a:lstStyle/>
          <a:p>
            <a:pPr lvl="1">
              <a:buNone/>
            </a:pPr>
            <a:r>
              <a:rPr lang="en-US" sz="2000" dirty="0">
                <a:solidFill>
                  <a:schemeClr val="bg1"/>
                </a:solidFill>
              </a:rPr>
              <a:t>CREATE </a:t>
            </a:r>
            <a:r>
              <a:rPr lang="en-US" sz="2000" b="1" dirty="0">
                <a:solidFill>
                  <a:schemeClr val="bg1"/>
                </a:solidFill>
              </a:rPr>
              <a:t>WORKLOAD</a:t>
            </a:r>
            <a:r>
              <a:rPr lang="en-US" sz="2000" dirty="0">
                <a:solidFill>
                  <a:schemeClr val="bg1"/>
                </a:solidFill>
              </a:rPr>
              <a:t> GROUP </a:t>
            </a:r>
            <a:r>
              <a:rPr lang="pl-PL" sz="2000" i="1" dirty="0">
                <a:solidFill>
                  <a:schemeClr val="bg1"/>
                </a:solidFill>
              </a:rPr>
              <a:t>&lt;</a:t>
            </a:r>
            <a:r>
              <a:rPr lang="en-US" sz="2000" i="1" dirty="0" err="1">
                <a:solidFill>
                  <a:schemeClr val="bg1"/>
                </a:solidFill>
              </a:rPr>
              <a:t>group_name</a:t>
            </a:r>
            <a:r>
              <a:rPr lang="pl-PL" sz="2000" i="1" dirty="0">
                <a:solidFill>
                  <a:schemeClr val="bg1"/>
                </a:solidFill>
              </a:rPr>
              <a:t>&gt;</a:t>
            </a:r>
            <a:endParaRPr lang="en-US" sz="2000" i="1" dirty="0">
              <a:solidFill>
                <a:schemeClr val="bg1"/>
              </a:solidFill>
            </a:endParaRPr>
          </a:p>
          <a:p>
            <a:pPr lvl="1">
              <a:buNone/>
            </a:pPr>
            <a:r>
              <a:rPr lang="en-US" sz="2000" dirty="0">
                <a:solidFill>
                  <a:schemeClr val="bg1"/>
                </a:solidFill>
              </a:rPr>
              <a:t>[ WITH</a:t>
            </a:r>
          </a:p>
          <a:p>
            <a:pPr lvl="1">
              <a:buNone/>
            </a:pPr>
            <a:r>
              <a:rPr lang="en-US" sz="2000" dirty="0">
                <a:solidFill>
                  <a:schemeClr val="bg1"/>
                </a:solidFill>
              </a:rPr>
              <a:t>    ( [ IMPORTANCE = { LOW | MEDIUM | HIGH } ]</a:t>
            </a:r>
          </a:p>
          <a:p>
            <a:pPr lvl="1">
              <a:buNone/>
            </a:pPr>
            <a:r>
              <a:rPr lang="en-US" sz="2000" dirty="0">
                <a:solidFill>
                  <a:schemeClr val="bg1"/>
                </a:solidFill>
              </a:rPr>
              <a:t>           [ [ , ] REQUEST_MAX_MEMORY_GRANT_PERCENT = value ]</a:t>
            </a:r>
          </a:p>
          <a:p>
            <a:pPr lvl="1">
              <a:buNone/>
            </a:pPr>
            <a:r>
              <a:rPr lang="en-US" sz="2000" dirty="0">
                <a:solidFill>
                  <a:schemeClr val="bg1"/>
                </a:solidFill>
              </a:rPr>
              <a:t>           [ [ , ] REQUEST_MAX_CPU_TIME_SEC = value ]</a:t>
            </a:r>
          </a:p>
          <a:p>
            <a:pPr lvl="1">
              <a:buNone/>
            </a:pPr>
            <a:r>
              <a:rPr lang="en-US" sz="2000" dirty="0">
                <a:solidFill>
                  <a:schemeClr val="bg1"/>
                </a:solidFill>
              </a:rPr>
              <a:t>           [ [ , ] REQUEST_MEMORY_GRANT_TIMEOUT_SEC = value ]</a:t>
            </a:r>
          </a:p>
          <a:p>
            <a:pPr lvl="1">
              <a:buNone/>
            </a:pPr>
            <a:r>
              <a:rPr lang="en-US" sz="2000" dirty="0">
                <a:solidFill>
                  <a:schemeClr val="bg1"/>
                </a:solidFill>
              </a:rPr>
              <a:t>           [ [ , ] MAX_DOP = value ]</a:t>
            </a:r>
          </a:p>
          <a:p>
            <a:pPr lvl="1">
              <a:buNone/>
            </a:pPr>
            <a:r>
              <a:rPr lang="en-US" sz="2000" dirty="0">
                <a:solidFill>
                  <a:schemeClr val="bg1"/>
                </a:solidFill>
              </a:rPr>
              <a:t>           [ [ , ] GROUP_MAX_REQUESTS = value ] )</a:t>
            </a:r>
          </a:p>
          <a:p>
            <a:pPr lvl="1">
              <a:buNone/>
            </a:pPr>
            <a:r>
              <a:rPr lang="en-US" sz="2000" dirty="0">
                <a:solidFill>
                  <a:schemeClr val="bg1"/>
                </a:solidFill>
              </a:rPr>
              <a:t> ]</a:t>
            </a:r>
          </a:p>
          <a:p>
            <a:pPr lvl="1">
              <a:buNone/>
            </a:pPr>
            <a:r>
              <a:rPr lang="en-US" sz="2000" dirty="0">
                <a:solidFill>
                  <a:schemeClr val="bg1"/>
                </a:solidFill>
              </a:rPr>
              <a:t>[ USING { </a:t>
            </a:r>
            <a:r>
              <a:rPr lang="pl-PL" sz="2000" i="1" dirty="0">
                <a:solidFill>
                  <a:schemeClr val="bg1"/>
                </a:solidFill>
              </a:rPr>
              <a:t>&lt;</a:t>
            </a:r>
            <a:r>
              <a:rPr lang="en-US" sz="2000" i="1" dirty="0" err="1">
                <a:solidFill>
                  <a:schemeClr val="bg1"/>
                </a:solidFill>
              </a:rPr>
              <a:t>pool_name</a:t>
            </a:r>
            <a:r>
              <a:rPr lang="pl-PL" sz="2000" i="1" dirty="0">
                <a:solidFill>
                  <a:schemeClr val="bg1"/>
                </a:solidFill>
              </a:rPr>
              <a:t>&gt;</a:t>
            </a:r>
            <a:r>
              <a:rPr lang="en-US" sz="2000" dirty="0">
                <a:solidFill>
                  <a:schemeClr val="bg1"/>
                </a:solidFill>
              </a:rPr>
              <a:t> | "default" } ]</a:t>
            </a:r>
          </a:p>
          <a:p>
            <a:pPr lvl="1">
              <a:buNone/>
            </a:pPr>
            <a:r>
              <a:rPr lang="en-US" sz="2000" dirty="0">
                <a:solidFill>
                  <a:schemeClr val="bg1"/>
                </a:solidFill>
              </a:rPr>
              <a:t>[ ; </a:t>
            </a:r>
            <a:r>
              <a:rPr lang="pl-PL" sz="2000" dirty="0">
                <a:solidFill>
                  <a:schemeClr val="bg1"/>
                </a:solidFill>
              </a:rPr>
              <a:t>]</a:t>
            </a:r>
            <a:endParaRPr lang="en-US" sz="20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solidFill>
                  <a:srgbClr val="FFC000"/>
                </a:solidFill>
              </a:rPr>
              <a:t>Resource Governor</a:t>
            </a:r>
          </a:p>
        </p:txBody>
      </p:sp>
      <p:sp>
        <p:nvSpPr>
          <p:cNvPr id="3" name="Symbol zastępczy tekstu 2"/>
          <p:cNvSpPr>
            <a:spLocks noGrp="1"/>
          </p:cNvSpPr>
          <p:nvPr>
            <p:ph type="body" sz="quarter" idx="10"/>
          </p:nvPr>
        </p:nvSpPr>
        <p:spPr>
          <a:xfrm>
            <a:off x="381000" y="1411552"/>
            <a:ext cx="8382000" cy="2246769"/>
          </a:xfrm>
        </p:spPr>
        <p:txBody>
          <a:bodyPr/>
          <a:lstStyle/>
          <a:p>
            <a:pPr lvl="1">
              <a:buNone/>
            </a:pPr>
            <a:r>
              <a:rPr lang="en-US" sz="2000" dirty="0">
                <a:solidFill>
                  <a:schemeClr val="bg1"/>
                </a:solidFill>
              </a:rPr>
              <a:t>ALTER </a:t>
            </a:r>
            <a:r>
              <a:rPr lang="en-US" sz="2000" b="1" dirty="0">
                <a:solidFill>
                  <a:schemeClr val="bg1"/>
                </a:solidFill>
              </a:rPr>
              <a:t>RESOURCE GOVERNOR </a:t>
            </a:r>
            <a:r>
              <a:rPr lang="pl-PL" sz="2000" b="1" dirty="0">
                <a:solidFill>
                  <a:schemeClr val="bg1"/>
                </a:solidFill>
              </a:rPr>
              <a:t>  </a:t>
            </a:r>
            <a:r>
              <a:rPr lang="en-US" sz="2000" dirty="0">
                <a:solidFill>
                  <a:schemeClr val="bg1"/>
                </a:solidFill>
              </a:rPr>
              <a:t>{ DISABLE | RECONFIGURE }</a:t>
            </a:r>
          </a:p>
          <a:p>
            <a:pPr lvl="1">
              <a:buNone/>
            </a:pPr>
            <a:r>
              <a:rPr lang="en-US" sz="2000" dirty="0">
                <a:solidFill>
                  <a:schemeClr val="bg1"/>
                </a:solidFill>
              </a:rPr>
              <a:t>|</a:t>
            </a:r>
          </a:p>
          <a:p>
            <a:pPr lvl="1">
              <a:buNone/>
            </a:pPr>
            <a:r>
              <a:rPr lang="en-US" sz="2000" dirty="0">
                <a:solidFill>
                  <a:schemeClr val="bg1"/>
                </a:solidFill>
              </a:rPr>
              <a:t>        WITH ( CLASSIFIER_FUNCTION = { </a:t>
            </a:r>
            <a:r>
              <a:rPr lang="pl-PL" sz="2000" i="1" dirty="0">
                <a:solidFill>
                  <a:schemeClr val="bg1"/>
                </a:solidFill>
              </a:rPr>
              <a:t>&lt;</a:t>
            </a:r>
            <a:r>
              <a:rPr lang="en-US" sz="2000" i="1" dirty="0" err="1">
                <a:solidFill>
                  <a:schemeClr val="bg1"/>
                </a:solidFill>
              </a:rPr>
              <a:t>schema_name.function_name</a:t>
            </a:r>
            <a:r>
              <a:rPr lang="pl-PL" sz="2000" i="1" dirty="0">
                <a:solidFill>
                  <a:schemeClr val="bg1"/>
                </a:solidFill>
              </a:rPr>
              <a:t>&gt;</a:t>
            </a:r>
            <a:r>
              <a:rPr lang="en-US" sz="2000" dirty="0">
                <a:solidFill>
                  <a:schemeClr val="bg1"/>
                </a:solidFill>
              </a:rPr>
              <a:t> | NULL } )</a:t>
            </a:r>
          </a:p>
          <a:p>
            <a:pPr lvl="1">
              <a:buNone/>
            </a:pPr>
            <a:r>
              <a:rPr lang="en-US" sz="2000" dirty="0">
                <a:solidFill>
                  <a:schemeClr val="bg1"/>
                </a:solidFill>
              </a:rPr>
              <a:t>|</a:t>
            </a:r>
          </a:p>
          <a:p>
            <a:pPr lvl="1">
              <a:buNone/>
            </a:pPr>
            <a:r>
              <a:rPr lang="en-US" sz="2000" dirty="0">
                <a:solidFill>
                  <a:schemeClr val="bg1"/>
                </a:solidFill>
              </a:rPr>
              <a:t>    RESET STATISTICS</a:t>
            </a:r>
          </a:p>
          <a:p>
            <a:pPr lvl="1">
              <a:buNone/>
            </a:pPr>
            <a:r>
              <a:rPr lang="en-US" sz="2000" dirty="0">
                <a:solidFill>
                  <a:schemeClr val="bg1"/>
                </a:solidFill>
              </a:rPr>
              <a:t>[ ; ]</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381000" y="304800"/>
            <a:ext cx="8604250" cy="664797"/>
          </a:xfrm>
        </p:spPr>
        <p:txBody>
          <a:bodyPr/>
          <a:lstStyle/>
          <a:p>
            <a:r>
              <a:rPr lang="pl-PL" dirty="0">
                <a:solidFill>
                  <a:srgbClr val="FFC000"/>
                </a:solidFill>
              </a:rPr>
              <a:t>RG Demo</a:t>
            </a:r>
          </a:p>
        </p:txBody>
      </p:sp>
      <p:sp>
        <p:nvSpPr>
          <p:cNvPr id="101379" name="Rectangle 3"/>
          <p:cNvSpPr>
            <a:spLocks noGrp="1" noChangeArrowheads="1"/>
          </p:cNvSpPr>
          <p:nvPr>
            <p:ph type="body" idx="1"/>
          </p:nvPr>
        </p:nvSpPr>
        <p:spPr>
          <a:xfrm>
            <a:off x="381000" y="1371600"/>
            <a:ext cx="8382000" cy="2283702"/>
          </a:xfrm>
        </p:spPr>
        <p:txBody>
          <a:bodyPr/>
          <a:lstStyle/>
          <a:p>
            <a:r>
              <a:rPr lang="en-US" sz="2800" dirty="0">
                <a:solidFill>
                  <a:schemeClr val="bg1">
                    <a:lumMod val="95000"/>
                  </a:schemeClr>
                </a:solidFill>
              </a:rPr>
              <a:t>Launching Resource Governor</a:t>
            </a:r>
          </a:p>
          <a:p>
            <a:r>
              <a:rPr lang="en-US" sz="2800" dirty="0">
                <a:solidFill>
                  <a:schemeClr val="bg1">
                    <a:lumMod val="95000"/>
                  </a:schemeClr>
                </a:solidFill>
              </a:rPr>
              <a:t>Creation of resource pools</a:t>
            </a:r>
          </a:p>
          <a:p>
            <a:r>
              <a:rPr lang="en-US" sz="2800" dirty="0">
                <a:solidFill>
                  <a:schemeClr val="bg1">
                    <a:lumMod val="95000"/>
                  </a:schemeClr>
                </a:solidFill>
              </a:rPr>
              <a:t>Creation of workload groups</a:t>
            </a:r>
          </a:p>
          <a:p>
            <a:r>
              <a:rPr lang="en-US" sz="2800" dirty="0">
                <a:solidFill>
                  <a:schemeClr val="bg1">
                    <a:lumMod val="95000"/>
                  </a:schemeClr>
                </a:solidFill>
              </a:rPr>
              <a:t>Creation of classification function (UDF)</a:t>
            </a:r>
          </a:p>
          <a:p>
            <a:r>
              <a:rPr lang="en-US" sz="2800" dirty="0">
                <a:solidFill>
                  <a:schemeClr val="bg1">
                    <a:lumMod val="95000"/>
                  </a:schemeClr>
                </a:solidFill>
              </a:rPr>
              <a:t>Monitoring via Performance Counters</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4" descr="logo_PLSSUG.png"/>
          <p:cNvPicPr>
            <a:picLocks noChangeAspect="1"/>
          </p:cNvPicPr>
          <p:nvPr/>
        </p:nvPicPr>
        <p:blipFill>
          <a:blip r:embed="rId3"/>
          <a:srcRect/>
          <a:stretch>
            <a:fillRect/>
          </a:stretch>
        </p:blipFill>
        <p:spPr bwMode="auto">
          <a:xfrm>
            <a:off x="6324600" y="4038600"/>
            <a:ext cx="2819400" cy="2819400"/>
          </a:xfrm>
          <a:prstGeom prst="rect">
            <a:avLst/>
          </a:prstGeom>
          <a:noFill/>
          <a:ln w="9525">
            <a:noFill/>
            <a:miter lim="800000"/>
            <a:headEnd/>
            <a:tailEnd/>
          </a:ln>
        </p:spPr>
      </p:pic>
      <p:sp>
        <p:nvSpPr>
          <p:cNvPr id="8" name="Title 3"/>
          <p:cNvSpPr txBox="1">
            <a:spLocks/>
          </p:cNvSpPr>
          <p:nvPr/>
        </p:nvSpPr>
        <p:spPr>
          <a:xfrm>
            <a:off x="730250" y="1524505"/>
            <a:ext cx="7681913" cy="1523495"/>
          </a:xfrm>
          <a:prstGeom prst="rect">
            <a:avLst/>
          </a:prstGeom>
        </p:spPr>
        <p:txBody>
          <a:bodyPr/>
          <a:lstStyle/>
          <a:p>
            <a:pPr lvl="0">
              <a:lnSpc>
                <a:spcPct val="90000"/>
              </a:lnSpc>
              <a:spcBef>
                <a:spcPct val="0"/>
              </a:spcBef>
              <a:defRPr/>
            </a:pPr>
            <a:r>
              <a:rPr lang="en-US" sz="3600" dirty="0">
                <a:solidFill>
                  <a:srgbClr val="FFC000"/>
                </a:solidFill>
              </a:rPr>
              <a:t>70-432</a:t>
            </a:r>
            <a:endParaRPr lang="pl-PL" sz="3600" dirty="0">
              <a:solidFill>
                <a:srgbClr val="FFC000"/>
              </a:solidFill>
            </a:endParaRPr>
          </a:p>
          <a:p>
            <a:pPr lvl="0">
              <a:lnSpc>
                <a:spcPct val="90000"/>
              </a:lnSpc>
              <a:spcBef>
                <a:spcPct val="0"/>
              </a:spcBef>
              <a:defRPr/>
            </a:pPr>
            <a:r>
              <a:rPr lang="pl-PL" sz="3600" dirty="0">
                <a:solidFill>
                  <a:srgbClr val="FFC000"/>
                </a:solidFill>
              </a:rPr>
              <a:t>O</a:t>
            </a:r>
            <a:r>
              <a:rPr lang="en-US" sz="3600" dirty="0" err="1">
                <a:solidFill>
                  <a:srgbClr val="FFC000"/>
                </a:solidFill>
              </a:rPr>
              <a:t>ptimizing</a:t>
            </a:r>
            <a:r>
              <a:rPr lang="en-US" sz="3600" dirty="0">
                <a:solidFill>
                  <a:srgbClr val="FFC000"/>
                </a:solidFill>
              </a:rPr>
              <a:t> Performance</a:t>
            </a:r>
            <a:endParaRPr kumimoji="0" lang="en-US" sz="3600" b="0" i="0" u="none" strike="noStrike" kern="1200" cap="none" spc="-150" normalizeH="0" baseline="0" noProof="0" dirty="0">
              <a:ln w="3175">
                <a:noFill/>
              </a:ln>
              <a:solidFill>
                <a:srgbClr val="FFC000"/>
              </a:solidFill>
              <a:effectLst/>
              <a:uLnTx/>
              <a:uFillTx/>
              <a:latin typeface="Segoe" pitchFamily="34" charset="0"/>
              <a:ea typeface="+mn-ea"/>
              <a:cs typeface="Arial" charset="0"/>
            </a:endParaRPr>
          </a:p>
        </p:txBody>
      </p:sp>
      <p:sp>
        <p:nvSpPr>
          <p:cNvPr id="9" name="Subtitle 4"/>
          <p:cNvSpPr txBox="1">
            <a:spLocks/>
          </p:cNvSpPr>
          <p:nvPr/>
        </p:nvSpPr>
        <p:spPr>
          <a:xfrm>
            <a:off x="685800" y="2819400"/>
            <a:ext cx="7681913" cy="2895600"/>
          </a:xfrm>
          <a:prstGeom prst="rect">
            <a:avLst/>
          </a:prstGeom>
        </p:spPr>
        <p:txBody>
          <a:bodyPr/>
          <a:lstStyle/>
          <a:p>
            <a:pPr marL="457200" marR="0" lvl="0" indent="-457200" algn="l" defTabSz="914363" rtl="0" eaLnBrk="1" fontAlgn="auto" latinLnBrk="0" hangingPunct="1">
              <a:lnSpc>
                <a:spcPct val="90000"/>
              </a:lnSpc>
              <a:spcBef>
                <a:spcPct val="20000"/>
              </a:spcBef>
              <a:spcAft>
                <a:spcPts val="0"/>
              </a:spcAft>
              <a:buClr>
                <a:srgbClr val="777777"/>
              </a:buClr>
              <a:buSzPct val="130000"/>
              <a:tabLst/>
              <a:defRPr/>
            </a:pPr>
            <a:endParaRPr kumimoji="0" lang="pl-PL" sz="2400" b="0" i="0" u="none" strike="noStrike" kern="1200" cap="none" spc="0" normalizeH="0" baseline="0" noProof="0" dirty="0">
              <a:ln>
                <a:noFill/>
              </a:ln>
              <a:solidFill>
                <a:schemeClr val="bg1">
                  <a:lumMod val="95000"/>
                </a:schemeClr>
              </a:solidFill>
              <a:effectLst/>
              <a:uLnTx/>
              <a:uFillTx/>
              <a:latin typeface="+mn-lt"/>
              <a:ea typeface="+mn-ea"/>
              <a:cs typeface="+mn-cs"/>
            </a:endParaRPr>
          </a:p>
          <a:p>
            <a:pPr marL="457200" marR="0" lvl="0" indent="-457200" algn="l" defTabSz="914363" rtl="0" eaLnBrk="1" fontAlgn="auto" latinLnBrk="0" hangingPunct="1">
              <a:lnSpc>
                <a:spcPct val="90000"/>
              </a:lnSpc>
              <a:spcBef>
                <a:spcPct val="20000"/>
              </a:spcBef>
              <a:spcAft>
                <a:spcPts val="0"/>
              </a:spcAft>
              <a:buClr>
                <a:srgbClr val="777777"/>
              </a:buClr>
              <a:buSzPct val="130000"/>
              <a:buFont typeface="Arial" pitchFamily="34" charset="0"/>
              <a:buChar char="•"/>
              <a:tabLst/>
              <a:defRPr/>
            </a:pPr>
            <a:endParaRPr kumimoji="0" lang="pl-PL" sz="2400" b="0" i="0" u="none" strike="noStrike" kern="1200" cap="none" spc="0" normalizeH="0" baseline="0" noProof="0" dirty="0">
              <a:ln>
                <a:noFill/>
              </a:ln>
              <a:solidFill>
                <a:schemeClr val="bg1">
                  <a:lumMod val="95000"/>
                </a:schemeClr>
              </a:solidFill>
              <a:effectLst/>
              <a:uLnTx/>
              <a:uFillTx/>
              <a:latin typeface="+mn-lt"/>
              <a:ea typeface="+mn-ea"/>
              <a:cs typeface="+mn-cs"/>
            </a:endParaRPr>
          </a:p>
          <a:p>
            <a:pPr marL="457200" marR="0" lvl="0" indent="-457200" algn="ctr" defTabSz="914363" rtl="0" eaLnBrk="1" fontAlgn="auto" latinLnBrk="0" hangingPunct="1">
              <a:lnSpc>
                <a:spcPct val="90000"/>
              </a:lnSpc>
              <a:spcBef>
                <a:spcPct val="20000"/>
              </a:spcBef>
              <a:spcAft>
                <a:spcPts val="0"/>
              </a:spcAft>
              <a:buClr>
                <a:srgbClr val="777777"/>
              </a:buClr>
              <a:buSzPct val="130000"/>
              <a:tabLst/>
              <a:defRPr/>
            </a:pPr>
            <a:r>
              <a:rPr lang="pl-PL" sz="2400" i="1" dirty="0">
                <a:solidFill>
                  <a:schemeClr val="bg1">
                    <a:lumMod val="95000"/>
                  </a:schemeClr>
                </a:solidFill>
              </a:rPr>
              <a:t>GAME OVER</a:t>
            </a:r>
          </a:p>
          <a:p>
            <a:pPr marL="457200" marR="0" lvl="0" indent="-457200" algn="ctr" defTabSz="914363" rtl="0" eaLnBrk="1" fontAlgn="auto" latinLnBrk="0" hangingPunct="1">
              <a:lnSpc>
                <a:spcPct val="90000"/>
              </a:lnSpc>
              <a:spcBef>
                <a:spcPct val="20000"/>
              </a:spcBef>
              <a:spcAft>
                <a:spcPts val="0"/>
              </a:spcAft>
              <a:buClr>
                <a:srgbClr val="777777"/>
              </a:buClr>
              <a:buSzPct val="130000"/>
              <a:tabLst/>
              <a:defRPr/>
            </a:pPr>
            <a:endParaRPr lang="pl-PL" sz="2400" i="1" dirty="0">
              <a:solidFill>
                <a:schemeClr val="bg1">
                  <a:lumMod val="95000"/>
                </a:schemeClr>
              </a:solidFill>
            </a:endParaRPr>
          </a:p>
          <a:p>
            <a:pPr marL="457200" marR="0" lvl="0" indent="-457200" algn="ctr" defTabSz="914363" rtl="0" eaLnBrk="1" fontAlgn="auto" latinLnBrk="0" hangingPunct="1">
              <a:lnSpc>
                <a:spcPct val="90000"/>
              </a:lnSpc>
              <a:spcBef>
                <a:spcPct val="20000"/>
              </a:spcBef>
              <a:spcAft>
                <a:spcPts val="0"/>
              </a:spcAft>
              <a:buClr>
                <a:srgbClr val="777777"/>
              </a:buClr>
              <a:buSzPct val="130000"/>
              <a:tabLst/>
              <a:defRPr/>
            </a:pPr>
            <a:endParaRPr lang="pl-PL" sz="2400" i="1" dirty="0">
              <a:solidFill>
                <a:schemeClr val="bg1">
                  <a:lumMod val="95000"/>
                </a:schemeClr>
              </a:solidFill>
            </a:endParaRPr>
          </a:p>
          <a:p>
            <a:pPr marL="457200" marR="0" lvl="0" indent="-457200" algn="ctr" defTabSz="914363" rtl="0" eaLnBrk="1" fontAlgn="auto" latinLnBrk="0" hangingPunct="1">
              <a:lnSpc>
                <a:spcPct val="90000"/>
              </a:lnSpc>
              <a:spcBef>
                <a:spcPct val="20000"/>
              </a:spcBef>
              <a:spcAft>
                <a:spcPts val="0"/>
              </a:spcAft>
              <a:buClr>
                <a:srgbClr val="777777"/>
              </a:buClr>
              <a:buSzPct val="130000"/>
              <a:tabLst/>
              <a:defRPr/>
            </a:pPr>
            <a:r>
              <a:rPr lang="en-US" sz="2400" i="1" dirty="0">
                <a:solidFill>
                  <a:schemeClr val="bg1">
                    <a:lumMod val="95000"/>
                  </a:schemeClr>
                </a:solidFill>
              </a:rPr>
              <a:t>Questions</a:t>
            </a:r>
            <a:r>
              <a:rPr lang="pl-PL" sz="2400" i="1" dirty="0">
                <a:solidFill>
                  <a:schemeClr val="bg1">
                    <a:lumMod val="95000"/>
                  </a:schemeClr>
                </a:solidFill>
              </a:rPr>
              <a:t> ?</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539750" y="381000"/>
            <a:ext cx="8604250" cy="664797"/>
          </a:xfrm>
        </p:spPr>
        <p:txBody>
          <a:bodyPr/>
          <a:lstStyle/>
          <a:p>
            <a:r>
              <a:rPr lang="pl-PL" dirty="0">
                <a:solidFill>
                  <a:srgbClr val="FFC000"/>
                </a:solidFill>
              </a:rPr>
              <a:t>Agenda</a:t>
            </a:r>
          </a:p>
        </p:txBody>
      </p:sp>
      <p:sp>
        <p:nvSpPr>
          <p:cNvPr id="101379" name="Rectangle 3"/>
          <p:cNvSpPr>
            <a:spLocks noGrp="1" noChangeArrowheads="1"/>
          </p:cNvSpPr>
          <p:nvPr>
            <p:ph type="body" idx="1"/>
          </p:nvPr>
        </p:nvSpPr>
        <p:spPr>
          <a:xfrm>
            <a:off x="381000" y="1371600"/>
            <a:ext cx="8382000" cy="3582519"/>
          </a:xfrm>
        </p:spPr>
        <p:txBody>
          <a:bodyPr/>
          <a:lstStyle/>
          <a:p>
            <a:endParaRPr lang="en-US" sz="2400" dirty="0">
              <a:solidFill>
                <a:schemeClr val="bg1">
                  <a:lumMod val="95000"/>
                </a:schemeClr>
              </a:solidFill>
            </a:endParaRPr>
          </a:p>
          <a:p>
            <a:endParaRPr lang="en-US" sz="2400" dirty="0">
              <a:solidFill>
                <a:schemeClr val="bg1">
                  <a:lumMod val="95000"/>
                </a:schemeClr>
              </a:solidFill>
            </a:endParaRPr>
          </a:p>
          <a:p>
            <a:endParaRPr lang="en-US" sz="2400" dirty="0">
              <a:solidFill>
                <a:schemeClr val="bg1">
                  <a:lumMod val="95000"/>
                </a:schemeClr>
              </a:solidFill>
            </a:endParaRPr>
          </a:p>
          <a:p>
            <a:endParaRPr lang="en-US" sz="2400" dirty="0">
              <a:solidFill>
                <a:schemeClr val="bg1">
                  <a:lumMod val="95000"/>
                </a:schemeClr>
              </a:solidFill>
            </a:endParaRPr>
          </a:p>
          <a:p>
            <a:endParaRPr lang="en-US" sz="2400" dirty="0">
              <a:solidFill>
                <a:schemeClr val="bg1">
                  <a:lumMod val="95000"/>
                </a:schemeClr>
              </a:solidFill>
            </a:endParaRPr>
          </a:p>
          <a:p>
            <a:endParaRPr lang="en-US" sz="2400" dirty="0">
              <a:solidFill>
                <a:schemeClr val="bg1">
                  <a:lumMod val="95000"/>
                </a:schemeClr>
              </a:solidFill>
            </a:endParaRPr>
          </a:p>
          <a:p>
            <a:r>
              <a:rPr lang="en-US" sz="2400" dirty="0">
                <a:solidFill>
                  <a:schemeClr val="bg1">
                    <a:lumMod val="95000"/>
                  </a:schemeClr>
                </a:solidFill>
              </a:rPr>
              <a:t>Database Engine Tuning Advisor</a:t>
            </a:r>
          </a:p>
          <a:p>
            <a:r>
              <a:rPr lang="en-US" sz="2400" dirty="0">
                <a:solidFill>
                  <a:schemeClr val="bg1">
                    <a:lumMod val="95000"/>
                  </a:schemeClr>
                </a:solidFill>
              </a:rPr>
              <a:t>Resource Governor</a:t>
            </a:r>
          </a:p>
          <a:p>
            <a:endParaRPr lang="en-US" sz="2400" dirty="0">
              <a:solidFill>
                <a:schemeClr val="bg1">
                  <a:lumMod val="95000"/>
                </a:schemeClr>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solidFill>
                  <a:srgbClr val="FFC000"/>
                </a:solidFill>
              </a:rPr>
              <a:t>Optimization</a:t>
            </a:r>
          </a:p>
        </p:txBody>
      </p:sp>
      <p:sp>
        <p:nvSpPr>
          <p:cNvPr id="3" name="Symbol zastępczy tekstu 2"/>
          <p:cNvSpPr>
            <a:spLocks noGrp="1"/>
          </p:cNvSpPr>
          <p:nvPr>
            <p:ph type="body" sz="quarter" idx="10"/>
          </p:nvPr>
        </p:nvSpPr>
        <p:spPr>
          <a:xfrm>
            <a:off x="381000" y="1411552"/>
            <a:ext cx="8382000" cy="3016210"/>
          </a:xfrm>
        </p:spPr>
        <p:txBody>
          <a:bodyPr/>
          <a:lstStyle/>
          <a:p>
            <a:pPr>
              <a:buNone/>
            </a:pPr>
            <a:r>
              <a:rPr lang="en-US" dirty="0">
                <a:solidFill>
                  <a:schemeClr val="bg1"/>
                </a:solidFill>
              </a:rPr>
              <a:t>From the administrator point of view it is:</a:t>
            </a:r>
          </a:p>
          <a:p>
            <a:pPr>
              <a:buNone/>
            </a:pPr>
            <a:endParaRPr lang="en-US" dirty="0">
              <a:solidFill>
                <a:schemeClr val="bg1"/>
              </a:solidFill>
            </a:endParaRPr>
          </a:p>
          <a:p>
            <a:r>
              <a:rPr lang="en-US" sz="2400" dirty="0">
                <a:solidFill>
                  <a:schemeClr val="bg1"/>
                </a:solidFill>
              </a:rPr>
              <a:t>adding an index</a:t>
            </a:r>
          </a:p>
          <a:p>
            <a:r>
              <a:rPr lang="en-US" sz="2400" dirty="0">
                <a:solidFill>
                  <a:schemeClr val="bg1"/>
                </a:solidFill>
              </a:rPr>
              <a:t>dropping an index</a:t>
            </a:r>
          </a:p>
          <a:p>
            <a:r>
              <a:rPr lang="en-US" sz="2400" dirty="0">
                <a:solidFill>
                  <a:schemeClr val="bg1"/>
                </a:solidFill>
              </a:rPr>
              <a:t>partitioning table</a:t>
            </a:r>
          </a:p>
          <a:p>
            <a:r>
              <a:rPr lang="en-US" sz="2400" dirty="0">
                <a:solidFill>
                  <a:schemeClr val="bg1"/>
                </a:solidFill>
              </a:rPr>
              <a:t>storage</a:t>
            </a:r>
            <a:r>
              <a:rPr lang="pl-PL" sz="2400" dirty="0">
                <a:solidFill>
                  <a:schemeClr val="bg1"/>
                </a:solidFill>
              </a:rPr>
              <a:t>-</a:t>
            </a:r>
            <a:r>
              <a:rPr lang="en-US" sz="2400" dirty="0">
                <a:solidFill>
                  <a:schemeClr val="bg1"/>
                </a:solidFill>
              </a:rPr>
              <a:t>aligning table</a:t>
            </a:r>
            <a:r>
              <a:rPr lang="pl-PL" sz="2400" dirty="0">
                <a:solidFill>
                  <a:schemeClr val="bg1"/>
                </a:solidFill>
              </a:rPr>
              <a:t>s</a:t>
            </a:r>
            <a:endParaRPr lang="en-US" sz="2400" dirty="0">
              <a:solidFill>
                <a:schemeClr val="bg1"/>
              </a:solidFill>
            </a:endParaRPr>
          </a:p>
          <a:p>
            <a:pPr>
              <a:buNone/>
            </a:pPr>
            <a:endParaRPr lang="en-US" sz="2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solidFill>
                  <a:srgbClr val="FFC000"/>
                </a:solidFill>
              </a:rPr>
              <a:t>Database Engine Tuning Advisor</a:t>
            </a:r>
          </a:p>
        </p:txBody>
      </p:sp>
      <p:sp>
        <p:nvSpPr>
          <p:cNvPr id="3" name="Symbol zastępczy tekstu 2"/>
          <p:cNvSpPr>
            <a:spLocks noGrp="1"/>
          </p:cNvSpPr>
          <p:nvPr>
            <p:ph type="body" sz="quarter" idx="10"/>
          </p:nvPr>
        </p:nvSpPr>
        <p:spPr>
          <a:xfrm>
            <a:off x="381000" y="1411552"/>
            <a:ext cx="8382000" cy="5141648"/>
          </a:xfrm>
        </p:spPr>
        <p:txBody>
          <a:bodyPr/>
          <a:lstStyle/>
          <a:p>
            <a:r>
              <a:rPr lang="en-US" sz="2800" dirty="0">
                <a:solidFill>
                  <a:schemeClr val="bg1"/>
                </a:solidFill>
              </a:rPr>
              <a:t>Is provided as:</a:t>
            </a:r>
          </a:p>
          <a:p>
            <a:pPr lvl="1"/>
            <a:r>
              <a:rPr lang="en-US" sz="2400" dirty="0">
                <a:solidFill>
                  <a:schemeClr val="bg1"/>
                </a:solidFill>
              </a:rPr>
              <a:t>command line executable ‘dta.exe’</a:t>
            </a:r>
          </a:p>
          <a:p>
            <a:pPr lvl="1"/>
            <a:r>
              <a:rPr lang="en-US" sz="2400" dirty="0">
                <a:solidFill>
                  <a:schemeClr val="bg1"/>
                </a:solidFill>
              </a:rPr>
              <a:t>UI stand-alone application ‘dtashell.exe’</a:t>
            </a:r>
          </a:p>
          <a:p>
            <a:endParaRPr lang="en-US" dirty="0">
              <a:solidFill>
                <a:schemeClr val="bg1"/>
              </a:solidFill>
            </a:endParaRPr>
          </a:p>
          <a:p>
            <a:r>
              <a:rPr lang="en-US" dirty="0">
                <a:solidFill>
                  <a:schemeClr val="bg1"/>
                </a:solidFill>
              </a:rPr>
              <a:t>Options:</a:t>
            </a:r>
          </a:p>
          <a:p>
            <a:pPr lvl="1"/>
            <a:r>
              <a:rPr lang="en-US" dirty="0">
                <a:solidFill>
                  <a:schemeClr val="bg1"/>
                </a:solidFill>
              </a:rPr>
              <a:t>time limitations</a:t>
            </a:r>
          </a:p>
          <a:p>
            <a:pPr lvl="1"/>
            <a:r>
              <a:rPr lang="en-US" dirty="0">
                <a:solidFill>
                  <a:schemeClr val="bg1"/>
                </a:solidFill>
              </a:rPr>
              <a:t>online/offline changes implementation</a:t>
            </a:r>
          </a:p>
          <a:p>
            <a:pPr lvl="1"/>
            <a:r>
              <a:rPr lang="en-US" dirty="0">
                <a:solidFill>
                  <a:schemeClr val="bg1"/>
                </a:solidFill>
              </a:rPr>
              <a:t>indexes</a:t>
            </a:r>
          </a:p>
          <a:p>
            <a:pPr lvl="1"/>
            <a:r>
              <a:rPr lang="en-US" dirty="0">
                <a:solidFill>
                  <a:schemeClr val="bg1"/>
                </a:solidFill>
              </a:rPr>
              <a:t>partitioning</a:t>
            </a:r>
          </a:p>
          <a:p>
            <a:pPr lvl="1"/>
            <a:r>
              <a:rPr lang="en-US" dirty="0">
                <a:solidFill>
                  <a:schemeClr val="bg1"/>
                </a:solidFill>
              </a:rPr>
              <a:t>update or retain existing database structure (add or remove)</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solidFill>
                  <a:srgbClr val="FFC000"/>
                </a:solidFill>
              </a:rPr>
              <a:t>Database Engine Tuning Advisor</a:t>
            </a:r>
          </a:p>
        </p:txBody>
      </p:sp>
      <p:sp>
        <p:nvSpPr>
          <p:cNvPr id="3" name="Symbol zastępczy tekstu 2"/>
          <p:cNvSpPr>
            <a:spLocks noGrp="1"/>
          </p:cNvSpPr>
          <p:nvPr>
            <p:ph type="body" sz="quarter" idx="10"/>
          </p:nvPr>
        </p:nvSpPr>
        <p:spPr>
          <a:xfrm>
            <a:off x="381000" y="1411552"/>
            <a:ext cx="8382000" cy="4992136"/>
          </a:xfrm>
        </p:spPr>
        <p:txBody>
          <a:bodyPr/>
          <a:lstStyle/>
          <a:p>
            <a:r>
              <a:rPr lang="en-US" sz="2800" dirty="0">
                <a:solidFill>
                  <a:schemeClr val="bg1"/>
                </a:solidFill>
              </a:rPr>
              <a:t>Source workloads</a:t>
            </a:r>
            <a:r>
              <a:rPr lang="pl-PL" sz="2800" dirty="0">
                <a:solidFill>
                  <a:schemeClr val="bg1"/>
                </a:solidFill>
              </a:rPr>
              <a:t> (</a:t>
            </a:r>
            <a:r>
              <a:rPr lang="pl-PL" sz="2800" i="1" dirty="0">
                <a:solidFill>
                  <a:schemeClr val="bg1"/>
                </a:solidFill>
              </a:rPr>
              <a:t>obciążenie</a:t>
            </a:r>
            <a:r>
              <a:rPr lang="pl-PL" sz="2800" dirty="0">
                <a:solidFill>
                  <a:schemeClr val="bg1"/>
                </a:solidFill>
              </a:rPr>
              <a:t>)</a:t>
            </a:r>
            <a:r>
              <a:rPr lang="en-US" sz="2800" dirty="0">
                <a:solidFill>
                  <a:schemeClr val="bg1"/>
                </a:solidFill>
              </a:rPr>
              <a:t> from:</a:t>
            </a:r>
          </a:p>
          <a:p>
            <a:pPr lvl="1"/>
            <a:r>
              <a:rPr lang="en-US" sz="2400" dirty="0">
                <a:solidFill>
                  <a:schemeClr val="bg1"/>
                </a:solidFill>
              </a:rPr>
              <a:t>T-SQL script</a:t>
            </a:r>
          </a:p>
          <a:p>
            <a:pPr lvl="1"/>
            <a:r>
              <a:rPr lang="en-US" sz="2400" dirty="0">
                <a:solidFill>
                  <a:schemeClr val="bg1"/>
                </a:solidFill>
              </a:rPr>
              <a:t>SQL table</a:t>
            </a:r>
          </a:p>
          <a:p>
            <a:pPr lvl="1"/>
            <a:r>
              <a:rPr lang="en-US" sz="2400" dirty="0">
                <a:solidFill>
                  <a:schemeClr val="bg1"/>
                </a:solidFill>
              </a:rPr>
              <a:t>SQL Profiler trace file</a:t>
            </a:r>
          </a:p>
          <a:p>
            <a:pPr lvl="1"/>
            <a:r>
              <a:rPr lang="en-US" sz="2400" dirty="0">
                <a:solidFill>
                  <a:schemeClr val="bg1"/>
                </a:solidFill>
              </a:rPr>
              <a:t>SQL Profiler trace table</a:t>
            </a:r>
          </a:p>
          <a:p>
            <a:endParaRPr lang="en-US" dirty="0">
              <a:solidFill>
                <a:schemeClr val="bg1"/>
              </a:solidFill>
            </a:endParaRPr>
          </a:p>
          <a:p>
            <a:r>
              <a:rPr lang="en-US" dirty="0">
                <a:solidFill>
                  <a:schemeClr val="bg1"/>
                </a:solidFill>
              </a:rPr>
              <a:t>SQL Profiler trace anal</a:t>
            </a:r>
            <a:r>
              <a:rPr lang="pl-PL" dirty="0">
                <a:solidFill>
                  <a:schemeClr val="bg1"/>
                </a:solidFill>
              </a:rPr>
              <a:t>y</a:t>
            </a:r>
            <a:r>
              <a:rPr lang="en-US" dirty="0">
                <a:solidFill>
                  <a:schemeClr val="bg1"/>
                </a:solidFill>
              </a:rPr>
              <a:t>s</a:t>
            </a:r>
            <a:r>
              <a:rPr lang="pl-PL" dirty="0">
                <a:solidFill>
                  <a:schemeClr val="bg1"/>
                </a:solidFill>
              </a:rPr>
              <a:t>i</a:t>
            </a:r>
            <a:r>
              <a:rPr lang="en-US" dirty="0">
                <a:solidFill>
                  <a:schemeClr val="bg1"/>
                </a:solidFill>
              </a:rPr>
              <a:t>s is based on:</a:t>
            </a:r>
          </a:p>
          <a:p>
            <a:pPr lvl="1"/>
            <a:r>
              <a:rPr lang="en-US" dirty="0" err="1">
                <a:solidFill>
                  <a:schemeClr val="bg1"/>
                </a:solidFill>
              </a:rPr>
              <a:t>RPC:Starting</a:t>
            </a:r>
            <a:endParaRPr lang="en-US" dirty="0">
              <a:solidFill>
                <a:schemeClr val="bg1"/>
              </a:solidFill>
            </a:endParaRPr>
          </a:p>
          <a:p>
            <a:pPr lvl="1"/>
            <a:r>
              <a:rPr lang="en-US" dirty="0" err="1">
                <a:solidFill>
                  <a:schemeClr val="bg1"/>
                </a:solidFill>
              </a:rPr>
              <a:t>RPC:Completed</a:t>
            </a:r>
            <a:endParaRPr lang="en-US" dirty="0">
              <a:solidFill>
                <a:schemeClr val="bg1"/>
              </a:solidFill>
            </a:endParaRPr>
          </a:p>
          <a:p>
            <a:pPr lvl="1"/>
            <a:r>
              <a:rPr lang="en-US" dirty="0" err="1">
                <a:solidFill>
                  <a:schemeClr val="bg1"/>
                </a:solidFill>
              </a:rPr>
              <a:t>SQL:Batch</a:t>
            </a:r>
            <a:r>
              <a:rPr lang="en-US" dirty="0">
                <a:solidFill>
                  <a:schemeClr val="bg1"/>
                </a:solidFill>
              </a:rPr>
              <a:t> Starting</a:t>
            </a:r>
          </a:p>
          <a:p>
            <a:pPr lvl="1"/>
            <a:r>
              <a:rPr lang="en-US" dirty="0" err="1">
                <a:solidFill>
                  <a:schemeClr val="bg1"/>
                </a:solidFill>
              </a:rPr>
              <a:t>SQL:Batch</a:t>
            </a:r>
            <a:r>
              <a:rPr lang="en-US" dirty="0">
                <a:solidFill>
                  <a:schemeClr val="bg1"/>
                </a:solidFill>
              </a:rPr>
              <a:t> Completed</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solidFill>
                  <a:srgbClr val="FFC000"/>
                </a:solidFill>
              </a:rPr>
              <a:t>Database Engine Tuning Advisor</a:t>
            </a:r>
          </a:p>
        </p:txBody>
      </p:sp>
      <p:sp>
        <p:nvSpPr>
          <p:cNvPr id="3" name="Symbol zastępczy tekstu 2"/>
          <p:cNvSpPr>
            <a:spLocks noGrp="1"/>
          </p:cNvSpPr>
          <p:nvPr>
            <p:ph type="body" sz="quarter" idx="10"/>
          </p:nvPr>
        </p:nvSpPr>
        <p:spPr>
          <a:xfrm>
            <a:off x="381000" y="1411552"/>
            <a:ext cx="8382000" cy="2622256"/>
          </a:xfrm>
        </p:spPr>
        <p:txBody>
          <a:bodyPr/>
          <a:lstStyle/>
          <a:p>
            <a:r>
              <a:rPr lang="en-US" sz="2800" dirty="0">
                <a:solidFill>
                  <a:schemeClr val="bg1"/>
                </a:solidFill>
              </a:rPr>
              <a:t>Output recommendations:</a:t>
            </a:r>
          </a:p>
          <a:p>
            <a:pPr lvl="1"/>
            <a:r>
              <a:rPr lang="en-US" sz="2400" dirty="0">
                <a:solidFill>
                  <a:schemeClr val="bg1"/>
                </a:solidFill>
              </a:rPr>
              <a:t>T-SQL scripts (for db schema changes)</a:t>
            </a:r>
          </a:p>
          <a:p>
            <a:pPr lvl="1"/>
            <a:r>
              <a:rPr lang="en-US" sz="2400" dirty="0">
                <a:solidFill>
                  <a:schemeClr val="bg1"/>
                </a:solidFill>
              </a:rPr>
              <a:t>estimated improvement (percentage)</a:t>
            </a:r>
          </a:p>
          <a:p>
            <a:pPr lvl="1"/>
            <a:r>
              <a:rPr lang="en-US" sz="2400" dirty="0">
                <a:solidFill>
                  <a:schemeClr val="bg1"/>
                </a:solidFill>
              </a:rPr>
              <a:t>statistics and reports</a:t>
            </a:r>
          </a:p>
          <a:p>
            <a:pPr lvl="2"/>
            <a:r>
              <a:rPr lang="en-US" sz="2000" dirty="0">
                <a:solidFill>
                  <a:schemeClr val="bg1"/>
                </a:solidFill>
              </a:rPr>
              <a:t>query frequency within workload</a:t>
            </a:r>
          </a:p>
          <a:p>
            <a:pPr lvl="2"/>
            <a:r>
              <a:rPr lang="en-US" sz="2000" dirty="0">
                <a:solidFill>
                  <a:schemeClr val="bg1"/>
                </a:solidFill>
              </a:rPr>
              <a:t>query cost</a:t>
            </a:r>
          </a:p>
          <a:p>
            <a:pPr lvl="2"/>
            <a:r>
              <a:rPr lang="en-US" sz="2000" dirty="0">
                <a:solidFill>
                  <a:schemeClr val="bg1"/>
                </a:solidFill>
              </a:rPr>
              <a:t>also about indexes</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solidFill>
                  <a:srgbClr val="FFC000"/>
                </a:solidFill>
              </a:rPr>
              <a:t>Database Engine Tuning Advisor</a:t>
            </a:r>
          </a:p>
        </p:txBody>
      </p:sp>
      <p:sp>
        <p:nvSpPr>
          <p:cNvPr id="3" name="Symbol zastępczy tekstu 2"/>
          <p:cNvSpPr>
            <a:spLocks noGrp="1"/>
          </p:cNvSpPr>
          <p:nvPr>
            <p:ph type="body" sz="quarter" idx="10"/>
          </p:nvPr>
        </p:nvSpPr>
        <p:spPr>
          <a:xfrm>
            <a:off x="381000" y="1411552"/>
            <a:ext cx="8077200" cy="4696670"/>
          </a:xfrm>
        </p:spPr>
        <p:txBody>
          <a:bodyPr/>
          <a:lstStyle/>
          <a:p>
            <a:endParaRPr lang="en-US" sz="2800" dirty="0">
              <a:solidFill>
                <a:schemeClr val="bg1"/>
              </a:solidFill>
            </a:endParaRPr>
          </a:p>
          <a:p>
            <a:pPr algn="ctr">
              <a:buNone/>
            </a:pPr>
            <a:r>
              <a:rPr lang="en-US" sz="2800" b="1" dirty="0">
                <a:solidFill>
                  <a:srgbClr val="FF0000"/>
                </a:solidFill>
              </a:rPr>
              <a:t>WARNING</a:t>
            </a:r>
          </a:p>
          <a:p>
            <a:pPr lvl="1" algn="ctr">
              <a:buNone/>
            </a:pPr>
            <a:r>
              <a:rPr lang="en-US" dirty="0">
                <a:solidFill>
                  <a:schemeClr val="bg1"/>
                </a:solidFill>
              </a:rPr>
              <a:t>	Not recommended to enable in production environment as the numbers of statistics and query cost calculations used for workload analysis will have an impact on overall performance.</a:t>
            </a:r>
          </a:p>
          <a:p>
            <a:pPr lvl="1">
              <a:buNone/>
            </a:pPr>
            <a:endParaRPr lang="en-US" dirty="0">
              <a:solidFill>
                <a:schemeClr val="bg1"/>
              </a:solidFill>
            </a:endParaRPr>
          </a:p>
          <a:p>
            <a:pPr lvl="1" algn="ctr">
              <a:buNone/>
            </a:pPr>
            <a:r>
              <a:rPr lang="en-US" b="1" dirty="0">
                <a:solidFill>
                  <a:srgbClr val="00B050"/>
                </a:solidFill>
              </a:rPr>
              <a:t>EXAM TIP</a:t>
            </a:r>
          </a:p>
          <a:p>
            <a:pPr lvl="1" algn="ctr">
              <a:buNone/>
            </a:pPr>
            <a:r>
              <a:rPr lang="en-US" dirty="0">
                <a:solidFill>
                  <a:schemeClr val="bg1"/>
                </a:solidFill>
              </a:rPr>
              <a:t>It is good to know impact of all options on DTA’s output recommendations.</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381000" y="304800"/>
            <a:ext cx="8604250" cy="664797"/>
          </a:xfrm>
        </p:spPr>
        <p:txBody>
          <a:bodyPr/>
          <a:lstStyle/>
          <a:p>
            <a:r>
              <a:rPr lang="pl-PL" dirty="0">
                <a:solidFill>
                  <a:srgbClr val="FFC000"/>
                </a:solidFill>
              </a:rPr>
              <a:t>DTA Demo</a:t>
            </a:r>
          </a:p>
        </p:txBody>
      </p:sp>
      <p:sp>
        <p:nvSpPr>
          <p:cNvPr id="101379" name="Rectangle 3"/>
          <p:cNvSpPr>
            <a:spLocks noGrp="1" noChangeArrowheads="1"/>
          </p:cNvSpPr>
          <p:nvPr>
            <p:ph type="body" idx="1"/>
          </p:nvPr>
        </p:nvSpPr>
        <p:spPr>
          <a:xfrm>
            <a:off x="381000" y="1371600"/>
            <a:ext cx="8382000" cy="1809726"/>
          </a:xfrm>
        </p:spPr>
        <p:txBody>
          <a:bodyPr/>
          <a:lstStyle/>
          <a:p>
            <a:r>
              <a:rPr lang="en-US" sz="2800" dirty="0">
                <a:solidFill>
                  <a:schemeClr val="bg1">
                    <a:lumMod val="95000"/>
                  </a:schemeClr>
                </a:solidFill>
              </a:rPr>
              <a:t>Launching DTA</a:t>
            </a:r>
          </a:p>
          <a:p>
            <a:r>
              <a:rPr lang="en-US" sz="2800" dirty="0">
                <a:solidFill>
                  <a:schemeClr val="bg1">
                    <a:lumMod val="95000"/>
                  </a:schemeClr>
                </a:solidFill>
              </a:rPr>
              <a:t>Creation of workload</a:t>
            </a:r>
          </a:p>
          <a:p>
            <a:r>
              <a:rPr lang="en-US" sz="2800" dirty="0">
                <a:solidFill>
                  <a:schemeClr val="bg1">
                    <a:lumMod val="95000"/>
                  </a:schemeClr>
                </a:solidFill>
              </a:rPr>
              <a:t>Database schema manipulation</a:t>
            </a:r>
            <a:r>
              <a:rPr lang="pl-PL" sz="2800" dirty="0">
                <a:solidFill>
                  <a:schemeClr val="bg1">
                    <a:lumMod val="95000"/>
                  </a:schemeClr>
                </a:solidFill>
              </a:rPr>
              <a:t>s</a:t>
            </a:r>
            <a:endParaRPr lang="en-US" sz="2800" dirty="0">
              <a:solidFill>
                <a:schemeClr val="bg1">
                  <a:lumMod val="95000"/>
                </a:schemeClr>
              </a:solidFill>
            </a:endParaRPr>
          </a:p>
          <a:p>
            <a:r>
              <a:rPr lang="en-US" sz="2800" dirty="0">
                <a:solidFill>
                  <a:schemeClr val="bg1">
                    <a:lumMod val="95000"/>
                  </a:schemeClr>
                </a:solidFill>
              </a:rPr>
              <a:t>Reports</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solidFill>
                  <a:srgbClr val="FFC000"/>
                </a:solidFill>
              </a:rPr>
              <a:t>Resource Governor</a:t>
            </a:r>
          </a:p>
        </p:txBody>
      </p:sp>
      <p:sp>
        <p:nvSpPr>
          <p:cNvPr id="3" name="Symbol zastępczy tekstu 2"/>
          <p:cNvSpPr>
            <a:spLocks noGrp="1"/>
          </p:cNvSpPr>
          <p:nvPr>
            <p:ph type="body" sz="quarter" idx="10"/>
          </p:nvPr>
        </p:nvSpPr>
        <p:spPr>
          <a:xfrm>
            <a:off x="381000" y="1411552"/>
            <a:ext cx="8686800" cy="4924425"/>
          </a:xfrm>
        </p:spPr>
        <p:txBody>
          <a:bodyPr/>
          <a:lstStyle/>
          <a:p>
            <a:r>
              <a:rPr lang="en-US" sz="2800" dirty="0">
                <a:solidFill>
                  <a:schemeClr val="bg1"/>
                </a:solidFill>
              </a:rPr>
              <a:t>Optimization of server resources utilization</a:t>
            </a:r>
          </a:p>
          <a:p>
            <a:endParaRPr lang="en-US" sz="2800" dirty="0">
              <a:solidFill>
                <a:schemeClr val="bg1"/>
              </a:solidFill>
            </a:endParaRPr>
          </a:p>
          <a:p>
            <a:r>
              <a:rPr lang="en-US" sz="2800" dirty="0">
                <a:solidFill>
                  <a:schemeClr val="bg1"/>
                </a:solidFill>
              </a:rPr>
              <a:t>Problems with resources:</a:t>
            </a:r>
          </a:p>
          <a:p>
            <a:pPr lvl="1"/>
            <a:r>
              <a:rPr lang="en-US" sz="2400" dirty="0">
                <a:solidFill>
                  <a:schemeClr val="bg1"/>
                </a:solidFill>
              </a:rPr>
              <a:t>queries killing the server (“runaway queries”)</a:t>
            </a:r>
          </a:p>
          <a:p>
            <a:pPr lvl="1"/>
            <a:r>
              <a:rPr lang="en-US" sz="2400" dirty="0">
                <a:solidFill>
                  <a:schemeClr val="bg1"/>
                </a:solidFill>
              </a:rPr>
              <a:t>can’t estimate the time for parallel queries</a:t>
            </a:r>
          </a:p>
          <a:p>
            <a:pPr lvl="1"/>
            <a:r>
              <a:rPr lang="en-US" sz="2400" dirty="0">
                <a:solidFill>
                  <a:schemeClr val="bg1"/>
                </a:solidFill>
              </a:rPr>
              <a:t>can’t protect business critical operations</a:t>
            </a:r>
          </a:p>
          <a:p>
            <a:pPr lvl="1"/>
            <a:endParaRPr lang="en-US" sz="2400" dirty="0">
              <a:solidFill>
                <a:schemeClr val="bg1"/>
              </a:solidFill>
            </a:endParaRPr>
          </a:p>
          <a:p>
            <a:r>
              <a:rPr lang="en-US" dirty="0">
                <a:solidFill>
                  <a:schemeClr val="bg1"/>
                </a:solidFill>
              </a:rPr>
              <a:t>Where:</a:t>
            </a:r>
          </a:p>
          <a:p>
            <a:pPr lvl="1"/>
            <a:r>
              <a:rPr lang="en-US" dirty="0">
                <a:solidFill>
                  <a:schemeClr val="bg1"/>
                </a:solidFill>
              </a:rPr>
              <a:t>lots of applications using database</a:t>
            </a:r>
          </a:p>
          <a:p>
            <a:pPr lvl="1"/>
            <a:r>
              <a:rPr lang="en-US" dirty="0">
                <a:solidFill>
                  <a:schemeClr val="bg1"/>
                </a:solidFill>
              </a:rPr>
              <a:t>SQL hosting providers</a:t>
            </a:r>
          </a:p>
          <a:p>
            <a:pPr lvl="1"/>
            <a:endParaRPr lang="en-US" dirty="0">
              <a:solidFill>
                <a:schemeClr val="bg1"/>
              </a:solidFill>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qlDpeDarkRed">
  <a:themeElements>
    <a:clrScheme name="7-00270 Server ID 2">
      <a:dk1>
        <a:srgbClr val="000000"/>
      </a:dk1>
      <a:lt1>
        <a:srgbClr val="FFFFFF"/>
      </a:lt1>
      <a:dk2>
        <a:srgbClr val="050595"/>
      </a:dk2>
      <a:lt2>
        <a:srgbClr val="FFFF99"/>
      </a:lt2>
      <a:accent1>
        <a:srgbClr val="FFA514"/>
      </a:accent1>
      <a:accent2>
        <a:srgbClr val="5082B9"/>
      </a:accent2>
      <a:accent3>
        <a:srgbClr val="64BE46"/>
      </a:accent3>
      <a:accent4>
        <a:srgbClr val="D70023"/>
      </a:accent4>
      <a:accent5>
        <a:srgbClr val="F3E207"/>
      </a:accent5>
      <a:accent6>
        <a:srgbClr val="691987"/>
      </a:accent6>
      <a:hlink>
        <a:srgbClr val="D70023"/>
      </a:hlink>
      <a:folHlink>
        <a:srgbClr val="7DDDFF"/>
      </a:folHlink>
    </a:clrScheme>
    <a:fontScheme name="Blue-Purple TT">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a:gsLst>
            <a:gs pos="0">
              <a:schemeClr val="accent6">
                <a:lumMod val="75000"/>
              </a:schemeClr>
            </a:gs>
            <a:gs pos="80000">
              <a:schemeClr val="accent6">
                <a:lumMod val="60000"/>
                <a:lumOff val="40000"/>
              </a:schemeClr>
            </a:gs>
            <a:gs pos="100000">
              <a:schemeClr val="accent6">
                <a:lumMod val="60000"/>
                <a:lumOff val="40000"/>
              </a:schemeClr>
            </a:gs>
          </a:gsLst>
        </a:gradFill>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400" dirty="0" err="1" smtClean="0">
            <a:solidFill>
              <a:schemeClr val="bg1"/>
            </a:solidFill>
            <a:effectLst>
              <a:outerShdw blurRad="38100" dist="38100" dir="2700000" algn="tl">
                <a:srgbClr val="000000">
                  <a:alpha val="43137"/>
                </a:srgbClr>
              </a:outerShdw>
            </a:effectLst>
            <a:latin typeface="Segoe" pitchFamily="34" charset="0"/>
          </a:defRPr>
        </a:defPPr>
      </a:lstStyle>
      <a:style>
        <a:lnRef idx="0">
          <a:schemeClr val="accent1"/>
        </a:lnRef>
        <a:fillRef idx="3">
          <a:schemeClr val="accent1"/>
        </a:fillRef>
        <a:effectRef idx="3">
          <a:schemeClr val="accent1"/>
        </a:effectRef>
        <a:fontRef idx="minor">
          <a:schemeClr val="lt1"/>
        </a:fontRef>
      </a:style>
    </a:spDef>
    <a:txDef>
      <a:spPr>
        <a:noFill/>
      </a:spPr>
      <a:bodyPr wrap="square" rtlCol="0">
        <a:spAutoFit/>
      </a:bodyPr>
      <a:lstStyle>
        <a:defPPr indent="-396875">
          <a:lnSpc>
            <a:spcPct val="90000"/>
          </a:lnSpc>
          <a:spcBef>
            <a:spcPct val="20000"/>
          </a:spcBef>
          <a:buClr>
            <a:srgbClr val="777777"/>
          </a:buClr>
          <a:defRPr sz="2400" dirty="0" err="1" smtClean="0">
            <a:solidFill>
              <a:schemeClr val="bg1">
                <a:lumMod val="75000"/>
              </a:schemeClr>
            </a:solidFill>
          </a:defRPr>
        </a:defPPr>
      </a:lstStyle>
    </a:tx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E439504C0F2DE4F8BCBF446619DECCB" ma:contentTypeVersion="0" ma:contentTypeDescription="Utwórz nowy dokument." ma:contentTypeScope="" ma:versionID="f6734c615e1b427967c889a41b3286be">
  <xsd:schema xmlns:xsd="http://www.w3.org/2001/XMLSchema" xmlns:p="http://schemas.microsoft.com/office/2006/metadata/properties" targetNamespace="http://schemas.microsoft.com/office/2006/metadata/properties" ma:root="true" ma:fieldsID="109315de924e3091cf82181abb24d9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ma:readOnly="true"/>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2557ED19-7288-49B7-A574-19254352B6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CB94363-8562-4120-94DA-3884E5965B68}">
  <ds:schemaRefs>
    <ds:schemaRef ds:uri="http://schemas.microsoft.com/sharepoint/v3/contenttype/forms"/>
  </ds:schemaRefs>
</ds:datastoreItem>
</file>

<file path=customXml/itemProps3.xml><?xml version="1.0" encoding="utf-8"?>
<ds:datastoreItem xmlns:ds="http://schemas.openxmlformats.org/officeDocument/2006/customXml" ds:itemID="{52C43012-1DD0-40D6-9590-9F95032F9C0C}">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SqlDpeDarkRed</Template>
  <TotalTime>4293</TotalTime>
  <Words>677</Words>
  <Application>Microsoft Office PowerPoint</Application>
  <PresentationFormat>Pokaz na ekranie (4:3)</PresentationFormat>
  <Paragraphs>146</Paragraphs>
  <Slides>17</Slides>
  <Notes>2</Notes>
  <HiddenSlides>0</HiddenSlides>
  <MMClips>0</MMClips>
  <ScaleCrop>false</ScaleCrop>
  <HeadingPairs>
    <vt:vector size="4" baseType="variant">
      <vt:variant>
        <vt:lpstr>Motyw</vt:lpstr>
      </vt:variant>
      <vt:variant>
        <vt:i4>2</vt:i4>
      </vt:variant>
      <vt:variant>
        <vt:lpstr>Tytuły slajdów</vt:lpstr>
      </vt:variant>
      <vt:variant>
        <vt:i4>17</vt:i4>
      </vt:variant>
    </vt:vector>
  </HeadingPairs>
  <TitlesOfParts>
    <vt:vector size="19" baseType="lpstr">
      <vt:lpstr>SqlDpeDarkRed</vt:lpstr>
      <vt:lpstr>White with Courier font for code slides</vt:lpstr>
      <vt:lpstr>70-432 – Optimizing Performance</vt:lpstr>
      <vt:lpstr>Agenda</vt:lpstr>
      <vt:lpstr>Optimization</vt:lpstr>
      <vt:lpstr>Database Engine Tuning Advisor</vt:lpstr>
      <vt:lpstr>Database Engine Tuning Advisor</vt:lpstr>
      <vt:lpstr>Database Engine Tuning Advisor</vt:lpstr>
      <vt:lpstr>Database Engine Tuning Advisor</vt:lpstr>
      <vt:lpstr>DTA Demo</vt:lpstr>
      <vt:lpstr>Resource Governor</vt:lpstr>
      <vt:lpstr>Resource Governor</vt:lpstr>
      <vt:lpstr>Resource Governor</vt:lpstr>
      <vt:lpstr>Resource Governor</vt:lpstr>
      <vt:lpstr>Resource Governor</vt:lpstr>
      <vt:lpstr>Resource Governor</vt:lpstr>
      <vt:lpstr>Resource Governor</vt:lpstr>
      <vt:lpstr>RG Demo</vt:lpstr>
      <vt:lpstr>Slajd 17</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70-432_Optimizing_Performance Paweł Hofman</dc:title>
  <dc:subject/>
  <dc:creator>Paweł Hofman</dc:creator>
  <cp:keywords>70-432,Performance,SQL</cp:keywords>
  <cp:lastModifiedBy>Paweł Hofman</cp:lastModifiedBy>
  <cp:revision>481</cp:revision>
  <dcterms:created xsi:type="dcterms:W3CDTF">2008-08-20T20:16:36Z</dcterms:created>
  <dcterms:modified xsi:type="dcterms:W3CDTF">2009-12-12T15:57:28Z</dcterms:modified>
  <cp:category>prezentacja, community, studygroup</cp:category>
</cp:coreProperties>
</file>